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2" r:id="rId7"/>
    <p:sldId id="266" r:id="rId8"/>
    <p:sldId id="267" r:id="rId9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A8C138-1A35-4462-8D12-ECCC1C7EBF96}" v="12" dt="2024-09-02T17:21:23.14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2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Ольга Кучма" userId="df24e6be92215461" providerId="LiveId" clId="{4FA8C138-1A35-4462-8D12-ECCC1C7EBF96}"/>
    <pc:docChg chg="custSel addSld delSld modSld">
      <pc:chgData name="Ольга Кучма" userId="df24e6be92215461" providerId="LiveId" clId="{4FA8C138-1A35-4462-8D12-ECCC1C7EBF96}" dt="2024-09-03T15:57:18.090" v="92" actId="313"/>
      <pc:docMkLst>
        <pc:docMk/>
      </pc:docMkLst>
      <pc:sldChg chg="modSp mod">
        <pc:chgData name="Ольга Кучма" userId="df24e6be92215461" providerId="LiveId" clId="{4FA8C138-1A35-4462-8D12-ECCC1C7EBF96}" dt="2024-09-03T15:57:18.090" v="92" actId="313"/>
        <pc:sldMkLst>
          <pc:docMk/>
          <pc:sldMk cId="0" sldId="257"/>
        </pc:sldMkLst>
        <pc:spChg chg="mod">
          <ac:chgData name="Ольга Кучма" userId="df24e6be92215461" providerId="LiveId" clId="{4FA8C138-1A35-4462-8D12-ECCC1C7EBF96}" dt="2024-09-02T17:21:54.182" v="54" actId="1076"/>
          <ac:spMkLst>
            <pc:docMk/>
            <pc:sldMk cId="0" sldId="257"/>
            <ac:spMk id="2" creationId="{00000000-0000-0000-0000-000000000000}"/>
          </ac:spMkLst>
        </pc:spChg>
        <pc:graphicFrameChg chg="modGraphic">
          <ac:chgData name="Ольга Кучма" userId="df24e6be92215461" providerId="LiveId" clId="{4FA8C138-1A35-4462-8D12-ECCC1C7EBF96}" dt="2024-09-03T15:57:18.090" v="92" actId="313"/>
          <ac:graphicFrameMkLst>
            <pc:docMk/>
            <pc:sldMk cId="0" sldId="257"/>
            <ac:graphicFrameMk id="5" creationId="{A218D669-493E-18E0-323A-E1B93B125C2D}"/>
          </ac:graphicFrameMkLst>
        </pc:graphicFrameChg>
      </pc:sldChg>
      <pc:sldChg chg="modSp mod">
        <pc:chgData name="Ольга Кучма" userId="df24e6be92215461" providerId="LiveId" clId="{4FA8C138-1A35-4462-8D12-ECCC1C7EBF96}" dt="2024-09-03T15:57:04.168" v="91" actId="20577"/>
        <pc:sldMkLst>
          <pc:docMk/>
          <pc:sldMk cId="0" sldId="258"/>
        </pc:sldMkLst>
        <pc:spChg chg="mod">
          <ac:chgData name="Ольга Кучма" userId="df24e6be92215461" providerId="LiveId" clId="{4FA8C138-1A35-4462-8D12-ECCC1C7EBF96}" dt="2024-09-02T17:21:49.298" v="53" actId="1076"/>
          <ac:spMkLst>
            <pc:docMk/>
            <pc:sldMk cId="0" sldId="258"/>
            <ac:spMk id="2" creationId="{00000000-0000-0000-0000-000000000000}"/>
          </ac:spMkLst>
        </pc:spChg>
        <pc:graphicFrameChg chg="modGraphic">
          <ac:chgData name="Ольга Кучма" userId="df24e6be92215461" providerId="LiveId" clId="{4FA8C138-1A35-4462-8D12-ECCC1C7EBF96}" dt="2024-09-03T15:57:04.168" v="91" actId="20577"/>
          <ac:graphicFrameMkLst>
            <pc:docMk/>
            <pc:sldMk cId="0" sldId="258"/>
            <ac:graphicFrameMk id="4" creationId="{1774FABF-AD0B-AF73-B644-8373F5A530ED}"/>
          </ac:graphicFrameMkLst>
        </pc:graphicFrameChg>
      </pc:sldChg>
      <pc:sldChg chg="modSp mod">
        <pc:chgData name="Ольга Кучма" userId="df24e6be92215461" providerId="LiveId" clId="{4FA8C138-1A35-4462-8D12-ECCC1C7EBF96}" dt="2024-09-02T17:21:46.065" v="52" actId="1076"/>
        <pc:sldMkLst>
          <pc:docMk/>
          <pc:sldMk cId="0" sldId="259"/>
        </pc:sldMkLst>
        <pc:spChg chg="mod">
          <ac:chgData name="Ольга Кучма" userId="df24e6be92215461" providerId="LiveId" clId="{4FA8C138-1A35-4462-8D12-ECCC1C7EBF96}" dt="2024-09-02T17:21:46.065" v="52" actId="1076"/>
          <ac:spMkLst>
            <pc:docMk/>
            <pc:sldMk cId="0" sldId="259"/>
            <ac:spMk id="3" creationId="{00000000-0000-0000-0000-000000000000}"/>
          </ac:spMkLst>
        </pc:spChg>
        <pc:graphicFrameChg chg="mod modGraphic">
          <ac:chgData name="Ольга Кучма" userId="df24e6be92215461" providerId="LiveId" clId="{4FA8C138-1A35-4462-8D12-ECCC1C7EBF96}" dt="2024-09-02T17:21:28.346" v="51" actId="14734"/>
          <ac:graphicFrameMkLst>
            <pc:docMk/>
            <pc:sldMk cId="0" sldId="259"/>
            <ac:graphicFrameMk id="4" creationId="{590874CA-6509-9855-311B-8C3411624E13}"/>
          </ac:graphicFrameMkLst>
        </pc:graphicFrameChg>
      </pc:sldChg>
      <pc:sldChg chg="delSp new del mod setBg modClrScheme chgLayout">
        <pc:chgData name="Ольга Кучма" userId="df24e6be92215461" providerId="LiveId" clId="{4FA8C138-1A35-4462-8D12-ECCC1C7EBF96}" dt="2024-09-02T16:00:25.050" v="6" actId="2696"/>
        <pc:sldMkLst>
          <pc:docMk/>
          <pc:sldMk cId="2748314045" sldId="268"/>
        </pc:sldMkLst>
        <pc:spChg chg="del">
          <ac:chgData name="Ольга Кучма" userId="df24e6be92215461" providerId="LiveId" clId="{4FA8C138-1A35-4462-8D12-ECCC1C7EBF96}" dt="2024-09-02T15:59:41.220" v="1" actId="700"/>
          <ac:spMkLst>
            <pc:docMk/>
            <pc:sldMk cId="2748314045" sldId="268"/>
            <ac:spMk id="2" creationId="{54ED9B55-C91C-0E70-9D69-97BA6112440A}"/>
          </ac:spMkLst>
        </pc:spChg>
        <pc:spChg chg="del">
          <ac:chgData name="Ольга Кучма" userId="df24e6be92215461" providerId="LiveId" clId="{4FA8C138-1A35-4462-8D12-ECCC1C7EBF96}" dt="2024-09-02T15:59:41.220" v="1" actId="700"/>
          <ac:spMkLst>
            <pc:docMk/>
            <pc:sldMk cId="2748314045" sldId="268"/>
            <ac:spMk id="3" creationId="{EC3B5B95-23FE-ED20-EDD0-CBC32798C1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8D50D-44C1-4746-BCAC-CF691C17A1DE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38D8B-5BA3-4BCA-BA32-04101BC440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60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38D8B-5BA3-4BCA-BA32-04101BC440F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70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1130855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10723" y="4591086"/>
            <a:ext cx="9882652" cy="868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5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369605" y="5969264"/>
            <a:ext cx="1336488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3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1130855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099" cy="112666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60270" y="5363890"/>
            <a:ext cx="12383558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90427" y="3159245"/>
            <a:ext cx="15523244" cy="4046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927350" y="6111875"/>
            <a:ext cx="14249400" cy="255518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5095" algn="ctr">
              <a:lnSpc>
                <a:spcPct val="100000"/>
              </a:lnSpc>
              <a:spcBef>
                <a:spcPts val="125"/>
              </a:spcBef>
            </a:pPr>
            <a:r>
              <a:rPr lang="ru-RU" b="0" spc="175" dirty="0"/>
              <a:t>Оренбургский институт (филиал) Университета имени О.Е. Кутафина (МГЮА) </a:t>
            </a:r>
            <a:endParaRPr b="0" spc="185" dirty="0"/>
          </a:p>
        </p:txBody>
      </p:sp>
      <p:sp>
        <p:nvSpPr>
          <p:cNvPr id="3" name="object 3"/>
          <p:cNvSpPr txBox="1"/>
          <p:nvPr/>
        </p:nvSpPr>
        <p:spPr>
          <a:xfrm>
            <a:off x="2584450" y="4410745"/>
            <a:ext cx="160782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7200" b="1" spc="190" dirty="0">
                <a:solidFill>
                  <a:srgbClr val="FFFFFF"/>
                </a:solidFill>
                <a:latin typeface="Verdana"/>
                <a:cs typeface="Verdana"/>
              </a:rPr>
              <a:t>Поступление в Университет</a:t>
            </a:r>
            <a:endParaRPr sz="7200" b="1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3880" y="473075"/>
            <a:ext cx="15163800" cy="29059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400" b="1" spc="340" dirty="0">
                <a:solidFill>
                  <a:srgbClr val="BE3949"/>
                </a:solidFill>
              </a:rPr>
              <a:t>Перечень направлений подготовки</a:t>
            </a:r>
            <a:br>
              <a:rPr lang="ru-RU" spc="340" dirty="0">
                <a:solidFill>
                  <a:srgbClr val="BE3949"/>
                </a:solidFill>
              </a:rPr>
            </a:br>
            <a:endParaRPr spc="340" dirty="0">
              <a:solidFill>
                <a:srgbClr val="BE3949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290427" y="2566929"/>
            <a:ext cx="15523244" cy="104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 marR="5715">
              <a:lnSpc>
                <a:spcPct val="100000"/>
              </a:lnSpc>
              <a:spcBef>
                <a:spcPts val="95"/>
              </a:spcBef>
              <a:tabLst>
                <a:tab pos="3257550" algn="l"/>
                <a:tab pos="6801484" algn="l"/>
                <a:tab pos="9825990" algn="l"/>
                <a:tab pos="13972540" algn="l"/>
              </a:tabLst>
            </a:pPr>
            <a:endParaRPr lang="ru-RU" dirty="0"/>
          </a:p>
          <a:p>
            <a:pPr marL="13970" marR="5715">
              <a:lnSpc>
                <a:spcPct val="100000"/>
              </a:lnSpc>
              <a:spcBef>
                <a:spcPts val="95"/>
              </a:spcBef>
              <a:tabLst>
                <a:tab pos="3257550" algn="l"/>
                <a:tab pos="6801484" algn="l"/>
                <a:tab pos="9825990" algn="l"/>
                <a:tab pos="13972540" algn="l"/>
              </a:tabLst>
            </a:pPr>
            <a:endParaRPr spc="-505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B810EE1-3146-5D1B-2631-6F568243064D}"/>
              </a:ext>
            </a:extLst>
          </p:cNvPr>
          <p:cNvSpPr/>
          <p:nvPr/>
        </p:nvSpPr>
        <p:spPr>
          <a:xfrm>
            <a:off x="4260850" y="10150475"/>
            <a:ext cx="12039600" cy="838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218D669-493E-18E0-323A-E1B93B125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5229"/>
              </p:ext>
            </p:extLst>
          </p:nvPr>
        </p:nvGraphicFramePr>
        <p:xfrm>
          <a:off x="1413880" y="2749191"/>
          <a:ext cx="17020170" cy="66240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4872">
                  <a:extLst>
                    <a:ext uri="{9D8B030D-6E8A-4147-A177-3AD203B41FA5}">
                      <a16:colId xmlns:a16="http://schemas.microsoft.com/office/drawing/2014/main" val="2227089846"/>
                    </a:ext>
                  </a:extLst>
                </a:gridCol>
                <a:gridCol w="6998898">
                  <a:extLst>
                    <a:ext uri="{9D8B030D-6E8A-4147-A177-3AD203B41FA5}">
                      <a16:colId xmlns:a16="http://schemas.microsoft.com/office/drawing/2014/main" val="3596100586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4174578005"/>
                    </a:ext>
                  </a:extLst>
                </a:gridCol>
                <a:gridCol w="2539588">
                  <a:extLst>
                    <a:ext uri="{9D8B030D-6E8A-4147-A177-3AD203B41FA5}">
                      <a16:colId xmlns:a16="http://schemas.microsoft.com/office/drawing/2014/main" val="3662263507"/>
                    </a:ext>
                  </a:extLst>
                </a:gridCol>
                <a:gridCol w="2565812">
                  <a:extLst>
                    <a:ext uri="{9D8B030D-6E8A-4147-A177-3AD203B41FA5}">
                      <a16:colId xmlns:a16="http://schemas.microsoft.com/office/drawing/2014/main" val="571926676"/>
                    </a:ext>
                  </a:extLst>
                </a:gridCol>
              </a:tblGrid>
              <a:tr h="161754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Направление подготовки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Наличие мест за счет федерального </a:t>
                      </a:r>
                    </a:p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бюджета </a:t>
                      </a:r>
                    </a:p>
                    <a:p>
                      <a:pPr algn="ctr"/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Наличие мест по </a:t>
                      </a:r>
                    </a:p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договорам об оказании платных </a:t>
                      </a:r>
                    </a:p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образовательных </a:t>
                      </a:r>
                    </a:p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услуг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85716"/>
                  </a:ext>
                </a:extLst>
              </a:tr>
              <a:tr h="568710">
                <a:tc row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40.03.01 Юриспруденция – направленность (профиль) Юриспруденция (Бакалавриат)</a:t>
                      </a:r>
                    </a:p>
                    <a:p>
                      <a:pPr algn="l"/>
                      <a:endParaRPr lang="ru-RU" sz="1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51050"/>
                  </a:ext>
                </a:extLst>
              </a:tr>
              <a:tr h="568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Очно-заочная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828828"/>
                  </a:ext>
                </a:extLst>
              </a:tr>
              <a:tr h="5687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047560"/>
                  </a:ext>
                </a:extLst>
              </a:tr>
              <a:tr h="648610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40.05.01 Правовое обеспечение национальной </a:t>
                      </a:r>
                    </a:p>
                    <a:p>
                      <a:pPr algn="l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безопасности (государственно-правовая специализация) (Специалитет)</a:t>
                      </a:r>
                    </a:p>
                    <a:p>
                      <a:pPr algn="l"/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60173"/>
                  </a:ext>
                </a:extLst>
              </a:tr>
              <a:tr h="3324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812123"/>
                  </a:ext>
                </a:extLst>
              </a:tr>
              <a:tr h="7108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40.04.01 Юриспруденция (Магистратура)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934752"/>
                  </a:ext>
                </a:extLst>
              </a:tr>
              <a:tr h="6408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759673"/>
                  </a:ext>
                </a:extLst>
              </a:tr>
              <a:tr h="46338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40.02.04 Юриспруденция (СПО)</a:t>
                      </a:r>
                    </a:p>
                    <a:p>
                      <a:pPr algn="l"/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8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ru-RU" sz="18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98904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1450" y="625400"/>
            <a:ext cx="1478280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400" b="1" spc="170" dirty="0">
                <a:solidFill>
                  <a:srgbClr val="BE3949"/>
                </a:solidFill>
              </a:rPr>
              <a:t>Количество мест для приема на обучение в рамках контрольных цифр</a:t>
            </a:r>
            <a:endParaRPr sz="4400" b="1" spc="170" dirty="0">
              <a:solidFill>
                <a:srgbClr val="BE3949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774FABF-AD0B-AF73-B644-8373F5A53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599359"/>
              </p:ext>
            </p:extLst>
          </p:nvPr>
        </p:nvGraphicFramePr>
        <p:xfrm>
          <a:off x="1365250" y="2454275"/>
          <a:ext cx="16383000" cy="72683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439880926"/>
                    </a:ext>
                  </a:extLst>
                </a:gridCol>
                <a:gridCol w="4470400">
                  <a:extLst>
                    <a:ext uri="{9D8B030D-6E8A-4147-A177-3AD203B41FA5}">
                      <a16:colId xmlns:a16="http://schemas.microsoft.com/office/drawing/2014/main" val="837258686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val="3560531056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val="4193625559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val="3598018221"/>
                    </a:ext>
                  </a:extLst>
                </a:gridCol>
                <a:gridCol w="2730500">
                  <a:extLst>
                    <a:ext uri="{9D8B030D-6E8A-4147-A177-3AD203B41FA5}">
                      <a16:colId xmlns:a16="http://schemas.microsoft.com/office/drawing/2014/main" val="3910703738"/>
                    </a:ext>
                  </a:extLst>
                </a:gridCol>
              </a:tblGrid>
              <a:tr h="792976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№</a:t>
                      </a: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Направление подготовки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Контрольные цифры приема за счет бюджетных ассигнований федерального бюджета 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363627"/>
                  </a:ext>
                </a:extLst>
              </a:tr>
              <a:tr h="1141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Всего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Из них по очной форме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Из них по очно-заочной форме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Из них по заочной форме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878846"/>
                  </a:ext>
                </a:extLst>
              </a:tr>
              <a:tr h="126553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40.03.01 Юриспруденция – направленность (профиль) Юриспруденция (Бакалавриат)</a:t>
                      </a:r>
                    </a:p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150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60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97495387"/>
                  </a:ext>
                </a:extLst>
              </a:tr>
              <a:tr h="186547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</a:t>
                      </a: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40.05.01 Правовое обеспечение национальной </a:t>
                      </a:r>
                    </a:p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безопасности (государственно-правовая специализация) (Специалитет)</a:t>
                      </a:r>
                    </a:p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38</a:t>
                      </a: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34</a:t>
                      </a: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</a:t>
                      </a: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85526648"/>
                  </a:ext>
                </a:extLst>
              </a:tr>
              <a:tr h="114188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40.04.01 Юриспруденция (Магистратура)</a:t>
                      </a:r>
                    </a:p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63449"/>
                  </a:ext>
                </a:extLst>
              </a:tr>
              <a:tr h="96073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40.02.04 Юриспруденция (СПО)</a:t>
                      </a:r>
                    </a:p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83501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121CD72-4174-5D7B-9CA4-53C6C640AE37}"/>
              </a:ext>
            </a:extLst>
          </p:cNvPr>
          <p:cNvSpPr txBox="1"/>
          <p:nvPr/>
        </p:nvSpPr>
        <p:spPr>
          <a:xfrm>
            <a:off x="4032250" y="10534375"/>
            <a:ext cx="12420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84350" y="487363"/>
            <a:ext cx="140970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5400" b="1" spc="170" dirty="0">
                <a:solidFill>
                  <a:srgbClr val="BE3949"/>
                </a:solidFill>
              </a:rPr>
              <a:t>Сроки обучения по программам подготовки</a:t>
            </a:r>
            <a:endParaRPr sz="5400" b="1" spc="170" dirty="0">
              <a:solidFill>
                <a:srgbClr val="BE3949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90874CA-6509-9855-311B-8C3411624E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64938"/>
              </p:ext>
            </p:extLst>
          </p:nvPr>
        </p:nvGraphicFramePr>
        <p:xfrm>
          <a:off x="1784350" y="2682875"/>
          <a:ext cx="16725900" cy="6553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88991905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423630106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385281485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489268273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397141627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806652219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502582159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181925085"/>
                    </a:ext>
                  </a:extLst>
                </a:gridCol>
              </a:tblGrid>
              <a:tr h="1422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Уровень среднего профессионального образования</a:t>
                      </a:r>
                    </a:p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Уровень бакалавриата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Уровень специалитета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Уровень магистратуры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746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Срок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Срок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Срок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Срок обучения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457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года 10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лет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71257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Очно-заочная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 года 6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лет 6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 форма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 года 5 месяцев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67153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Очная/заочная форма обучения (ускоренное обучение) на </a:t>
                      </a:r>
                    </a:p>
                    <a:p>
                      <a:pPr algn="just"/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базе среднего профессионального образования</a:t>
                      </a:r>
                    </a:p>
                    <a:p>
                      <a:pPr algn="just"/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Заочная форма обучения (ускоренное обучение) на базе высшего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 года 7 месяцев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5179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B62D324-D627-BD94-493F-5623A19A1825}"/>
              </a:ext>
            </a:extLst>
          </p:cNvPr>
          <p:cNvSpPr txBox="1"/>
          <p:nvPr/>
        </p:nvSpPr>
        <p:spPr>
          <a:xfrm>
            <a:off x="4032250" y="10594178"/>
            <a:ext cx="121158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7343" y="930275"/>
            <a:ext cx="16215360" cy="9387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ru-RU" sz="6000" b="1" dirty="0">
                <a:solidFill>
                  <a:srgbClr val="C00000"/>
                </a:solidFill>
              </a:rPr>
              <a:t>Документы для поступления</a:t>
            </a:r>
            <a:endParaRPr sz="6000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3AC3AB-73AF-8252-EC95-4C77617C7658}"/>
              </a:ext>
            </a:extLst>
          </p:cNvPr>
          <p:cNvSpPr txBox="1"/>
          <p:nvPr/>
        </p:nvSpPr>
        <p:spPr>
          <a:xfrm>
            <a:off x="1537343" y="2911475"/>
            <a:ext cx="17277707" cy="4424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Документ, удостоверяющий личность, гражданство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Документ об образовании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СНИЛС (при наличии)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Фотографии размером 3х4 – 6 шт.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Документы, подтверждающие особые права и преимущества (при наличии)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Документы, подтверждающие индивидуальные достижения (при наличии).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A1F00-5DC3-D30E-0747-FDBC3833DB84}"/>
              </a:ext>
            </a:extLst>
          </p:cNvPr>
          <p:cNvSpPr txBox="1"/>
          <p:nvPr/>
        </p:nvSpPr>
        <p:spPr>
          <a:xfrm>
            <a:off x="4118296" y="10607675"/>
            <a:ext cx="121158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CA70C8D3-E5BF-FF62-177F-9F764C4C1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795" y="7508442"/>
            <a:ext cx="1170533" cy="112176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25340FB-49EF-DD67-A6A6-0E2E602AD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650" y="5550994"/>
            <a:ext cx="1170533" cy="1121761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45560708-550B-6AB1-9764-74AE2701C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4883" y="3948118"/>
            <a:ext cx="1170533" cy="1121761"/>
          </a:xfrm>
          <a:prstGeom prst="rect">
            <a:avLst/>
          </a:prstGeom>
        </p:spPr>
      </p:pic>
      <p:sp>
        <p:nvSpPr>
          <p:cNvPr id="19" name="Блок-схема: узел 18">
            <a:extLst>
              <a:ext uri="{FF2B5EF4-FFF2-40B4-BE49-F238E27FC236}">
                <a16:creationId xmlns:a16="http://schemas.microsoft.com/office/drawing/2014/main" id="{96F3DCAE-3E31-F49B-9BC5-0E74245F1963}"/>
              </a:ext>
            </a:extLst>
          </p:cNvPr>
          <p:cNvSpPr/>
          <p:nvPr/>
        </p:nvSpPr>
        <p:spPr>
          <a:xfrm>
            <a:off x="1898650" y="2517252"/>
            <a:ext cx="1143000" cy="1099354"/>
          </a:xfrm>
          <a:prstGeom prst="flowChartConnector">
            <a:avLst/>
          </a:prstGeom>
          <a:solidFill>
            <a:srgbClr val="FEF1F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6501" y="812407"/>
            <a:ext cx="12944223" cy="89639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3980" marR="5080" indent="-81915">
              <a:lnSpc>
                <a:spcPct val="100400"/>
              </a:lnSpc>
              <a:spcBef>
                <a:spcPts val="90"/>
              </a:spcBef>
            </a:pPr>
            <a:r>
              <a:rPr lang="ru-RU" sz="5750" b="1" dirty="0">
                <a:solidFill>
                  <a:srgbClr val="C00000"/>
                </a:solidFill>
              </a:rPr>
              <a:t>Способы подачи документов</a:t>
            </a:r>
            <a:endParaRPr sz="5750" b="1" dirty="0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EB5943-8A2F-B309-D162-CAB6EADBDCB6}"/>
              </a:ext>
            </a:extLst>
          </p:cNvPr>
          <p:cNvSpPr txBox="1"/>
          <p:nvPr/>
        </p:nvSpPr>
        <p:spPr>
          <a:xfrm>
            <a:off x="3422650" y="7449305"/>
            <a:ext cx="15240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в электронной форме с использованием Единого портала государственных услуг.</a:t>
            </a:r>
          </a:p>
        </p:txBody>
      </p:sp>
      <p:pic>
        <p:nvPicPr>
          <p:cNvPr id="7" name="Рисунок 6" descr="Конверт со сплошной заливкой">
            <a:extLst>
              <a:ext uri="{FF2B5EF4-FFF2-40B4-BE49-F238E27FC236}">
                <a16:creationId xmlns:a16="http://schemas.microsoft.com/office/drawing/2014/main" id="{62982C40-6162-8650-807F-64BFF1BE71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04671" y="4051799"/>
            <a:ext cx="914400" cy="914400"/>
          </a:xfrm>
          <a:prstGeom prst="rect">
            <a:avLst/>
          </a:prstGeom>
        </p:spPr>
      </p:pic>
      <p:pic>
        <p:nvPicPr>
          <p:cNvPr id="9" name="Рисунок 8" descr="Монитор со сплошной заливкой">
            <a:extLst>
              <a:ext uri="{FF2B5EF4-FFF2-40B4-BE49-F238E27FC236}">
                <a16:creationId xmlns:a16="http://schemas.microsoft.com/office/drawing/2014/main" id="{6633630C-7346-9A01-4BE1-BDD85EB24B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04671" y="761212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мартфон со сплошной заливкой">
            <a:extLst>
              <a:ext uri="{FF2B5EF4-FFF2-40B4-BE49-F238E27FC236}">
                <a16:creationId xmlns:a16="http://schemas.microsoft.com/office/drawing/2014/main" id="{6502069C-43B2-C42E-67ED-C89148EC14A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12950" y="5654675"/>
            <a:ext cx="914400" cy="914400"/>
          </a:xfrm>
          <a:prstGeom prst="rect">
            <a:avLst/>
          </a:prstGeom>
        </p:spPr>
      </p:pic>
      <p:pic>
        <p:nvPicPr>
          <p:cNvPr id="13" name="Рисунок 12" descr="Пешком со сплошной заливкой">
            <a:extLst>
              <a:ext uri="{FF2B5EF4-FFF2-40B4-BE49-F238E27FC236}">
                <a16:creationId xmlns:a16="http://schemas.microsoft.com/office/drawing/2014/main" id="{24E13038-793E-1CC1-168A-C746DAE6D24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012950" y="2592729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D4C4EE3-3BD2-BB85-0C83-46FF47FB6A6F}"/>
              </a:ext>
            </a:extLst>
          </p:cNvPr>
          <p:cNvSpPr txBox="1"/>
          <p:nvPr/>
        </p:nvSpPr>
        <p:spPr>
          <a:xfrm>
            <a:off x="3498850" y="4130674"/>
            <a:ext cx="1516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через операторов почтовой связи общего пользования;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1943D8E-F429-DEB1-6755-7C09103EF412}"/>
              </a:ext>
            </a:extLst>
          </p:cNvPr>
          <p:cNvSpPr txBox="1"/>
          <p:nvPr/>
        </p:nvSpPr>
        <p:spPr>
          <a:xfrm>
            <a:off x="3498850" y="2501243"/>
            <a:ext cx="1516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лично поступающим (доверенным лицом) по адресу: 460000, г. Оренбург, ул. Комсомольская, д.50, </a:t>
            </a:r>
            <a:r>
              <a:rPr lang="ru-RU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каб</a:t>
            </a:r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. 107;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FF730E-0FCC-CFD8-E031-107CEA92D0EA}"/>
              </a:ext>
            </a:extLst>
          </p:cNvPr>
          <p:cNvSpPr txBox="1"/>
          <p:nvPr/>
        </p:nvSpPr>
        <p:spPr>
          <a:xfrm>
            <a:off x="3498850" y="5267662"/>
            <a:ext cx="1516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latin typeface="Verdana" panose="020B0604030504040204" pitchFamily="34" charset="0"/>
                <a:ea typeface="Verdana" panose="020B0604030504040204" pitchFamily="34" charset="0"/>
              </a:rPr>
              <a:t>в электронной форме. В этом случае подача документов осуществляется посредством заполнения регистрационной формы, ссылка на которую активна на сайте Института;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5D7456-D8ED-D6F6-9D22-B5269287498D}"/>
              </a:ext>
            </a:extLst>
          </p:cNvPr>
          <p:cNvSpPr txBox="1"/>
          <p:nvPr/>
        </p:nvSpPr>
        <p:spPr>
          <a:xfrm>
            <a:off x="4184650" y="10531475"/>
            <a:ext cx="11811000" cy="6096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65850" y="1463675"/>
            <a:ext cx="7084059" cy="1207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750" spc="430" dirty="0">
                <a:solidFill>
                  <a:srgbClr val="BE3949"/>
                </a:solidFill>
              </a:rPr>
              <a:t>Мы</a:t>
            </a:r>
            <a:r>
              <a:rPr sz="7750" spc="-715" dirty="0">
                <a:solidFill>
                  <a:srgbClr val="BE3949"/>
                </a:solidFill>
              </a:rPr>
              <a:t> </a:t>
            </a:r>
            <a:r>
              <a:rPr sz="7750" spc="335" dirty="0">
                <a:solidFill>
                  <a:srgbClr val="BE3949"/>
                </a:solidFill>
              </a:rPr>
              <a:t>ждем</a:t>
            </a:r>
            <a:r>
              <a:rPr sz="7750" spc="-700" dirty="0">
                <a:solidFill>
                  <a:srgbClr val="BE3949"/>
                </a:solidFill>
              </a:rPr>
              <a:t> </a:t>
            </a:r>
            <a:r>
              <a:rPr sz="7750" spc="65" dirty="0">
                <a:solidFill>
                  <a:srgbClr val="BE3949"/>
                </a:solidFill>
              </a:rPr>
              <a:t>ва</a:t>
            </a:r>
            <a:r>
              <a:rPr sz="7750" spc="60" dirty="0">
                <a:solidFill>
                  <a:srgbClr val="BE3949"/>
                </a:solidFill>
              </a:rPr>
              <a:t>с</a:t>
            </a:r>
            <a:r>
              <a:rPr sz="7750" spc="-1035" dirty="0">
                <a:solidFill>
                  <a:srgbClr val="BE3949"/>
                </a:solidFill>
              </a:rPr>
              <a:t>!</a:t>
            </a:r>
            <a:endParaRPr sz="77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AC4937-A2D2-E7C3-CF9D-EC5056733399}"/>
              </a:ext>
            </a:extLst>
          </p:cNvPr>
          <p:cNvSpPr txBox="1"/>
          <p:nvPr/>
        </p:nvSpPr>
        <p:spPr>
          <a:xfrm>
            <a:off x="1974850" y="3627616"/>
            <a:ext cx="16154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460000, </a:t>
            </a:r>
            <a:r>
              <a:rPr lang="ru-R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г.Оренбург</a:t>
            </a:r>
            <a: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ru-RU" sz="36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ул.Комсомольская</a:t>
            </a:r>
            <a: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д.50, каб.103,107 </a:t>
            </a:r>
            <a:b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Тел.: +7(3532) 31-28-85</a:t>
            </a:r>
            <a:b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E-mail: orenpriem@msal.ru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3D09A9-FFA4-6B32-94B4-583EE12B0FFA}"/>
              </a:ext>
            </a:extLst>
          </p:cNvPr>
          <p:cNvSpPr txBox="1"/>
          <p:nvPr/>
        </p:nvSpPr>
        <p:spPr>
          <a:xfrm>
            <a:off x="1441450" y="9700478"/>
            <a:ext cx="1783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i="1" dirty="0">
                <a:latin typeface="Verdana" panose="020B0604030504040204" pitchFamily="34" charset="0"/>
                <a:ea typeface="Verdana" panose="020B0604030504040204" pitchFamily="34" charset="0"/>
              </a:rPr>
              <a:t>Лицензия: серия 90Л01 № 0008956 рег. № 1936 от 16.02.2016 г. </a:t>
            </a:r>
          </a:p>
          <a:p>
            <a:pPr algn="ctr"/>
            <a:r>
              <a:rPr lang="ru-RU" sz="2400" i="1" dirty="0">
                <a:latin typeface="Verdana" panose="020B0604030504040204" pitchFamily="34" charset="0"/>
                <a:ea typeface="Verdana" panose="020B0604030504040204" pitchFamily="34" charset="0"/>
              </a:rPr>
              <a:t>Свидетельство о государственной аккредитации: серия 90А01 № 0003770 рег. № 3550от 16.04.2021 г.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989BEC-68FB-2084-E8C6-923F1D886C62}"/>
              </a:ext>
            </a:extLst>
          </p:cNvPr>
          <p:cNvSpPr txBox="1"/>
          <p:nvPr/>
        </p:nvSpPr>
        <p:spPr>
          <a:xfrm>
            <a:off x="4184650" y="10531475"/>
            <a:ext cx="11887200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1B87FD07-5081-4D89-28B2-EFCBB1A14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990" y="5927409"/>
            <a:ext cx="2958119" cy="28357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60270" y="5363890"/>
            <a:ext cx="1195451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210" dirty="0"/>
              <a:t>Спасибо</a:t>
            </a:r>
            <a:r>
              <a:rPr spc="-720" dirty="0"/>
              <a:t> </a:t>
            </a:r>
            <a:r>
              <a:rPr spc="-35" dirty="0"/>
              <a:t>за</a:t>
            </a:r>
            <a:r>
              <a:rPr spc="-720" dirty="0"/>
              <a:t> </a:t>
            </a:r>
            <a:r>
              <a:rPr spc="130" dirty="0"/>
              <a:t>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1516</TotalTime>
  <Words>490</Words>
  <Application>Microsoft Office PowerPoint</Application>
  <PresentationFormat>Произвольный</PresentationFormat>
  <Paragraphs>126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Tahoma</vt:lpstr>
      <vt:lpstr>Verdana</vt:lpstr>
      <vt:lpstr>Wingdings</vt:lpstr>
      <vt:lpstr>Office Theme</vt:lpstr>
      <vt:lpstr>Оренбургский институт (филиал) Университета имени О.Е. Кутафина (МГЮА) </vt:lpstr>
      <vt:lpstr>Перечень направлений подготовки </vt:lpstr>
      <vt:lpstr>Количество мест для приема на обучение в рамках контрольных цифр</vt:lpstr>
      <vt:lpstr>Сроки обучения по программам подготовки</vt:lpstr>
      <vt:lpstr>Документы для поступления</vt:lpstr>
      <vt:lpstr>Способы подачи документов</vt:lpstr>
      <vt:lpstr>Мы ждем вас!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Huawei</dc:creator>
  <cp:lastModifiedBy>Ольга Кучма</cp:lastModifiedBy>
  <cp:revision>2</cp:revision>
  <dcterms:created xsi:type="dcterms:W3CDTF">2024-09-01T14:47:35Z</dcterms:created>
  <dcterms:modified xsi:type="dcterms:W3CDTF">2024-09-03T15:57:20Z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2023-07-12T00:00:00Z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2024-09-01T00:00:00Z</vt:filetime>
  </property>
</Properties>
</file>