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7" r:id="rId4"/>
    <p:sldId id="265" r:id="rId5"/>
    <p:sldId id="270" r:id="rId6"/>
    <p:sldId id="275" r:id="rId7"/>
    <p:sldId id="273" r:id="rId8"/>
    <p:sldId id="276" r:id="rId9"/>
    <p:sldId id="274" r:id="rId10"/>
    <p:sldId id="281" r:id="rId11"/>
    <p:sldId id="277" r:id="rId12"/>
    <p:sldId id="279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1B05"/>
    <a:srgbClr val="B83208"/>
    <a:srgbClr val="B91C07"/>
    <a:srgbClr val="BD4E03"/>
    <a:srgbClr val="CC5D12"/>
    <a:srgbClr val="EB6E19"/>
    <a:srgbClr val="C6511C"/>
    <a:srgbClr val="DF4E21"/>
    <a:srgbClr val="DF5C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FF5086-CC57-D536-5F59-DF0F4613E7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CE864F-D65B-5BD4-EAD4-F6CB517A3B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49A346-99DA-CF85-6A90-235C54EF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5C042-3472-4E46-977D-97DB87B8BA81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7FFF19-8042-046A-195D-E6F7A30E5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B70BE7-DA77-30B8-EF58-6BEC5BE63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D4D70-6A30-44B3-B198-9581428429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286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E78F4D-D6E7-37A0-0172-444E2A3D6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3A4FA33-B1F6-193F-9C61-B9287D1001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1BF575-44AF-2DBD-CA34-4DB458E07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5C042-3472-4E46-977D-97DB87B8BA81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8AD4E3-E787-3F88-20D0-24C63162E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FA0201-EAE8-4B9A-A987-FB78BB60D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D4D70-6A30-44B3-B198-9581428429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9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C38BFF2-17C7-F8B3-5A6E-5886A27371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5F23EC-5AD1-C87E-2123-C7D39DF4D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AFE76A-F695-67B1-5E09-F16F3988C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5C042-3472-4E46-977D-97DB87B8BA81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C438D6-EAE8-EA73-2E31-6D923244B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7C76B8-F24D-B9ED-9A7B-B596600BF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D4D70-6A30-44B3-B198-9581428429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372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C8375D-CA1E-96EE-130D-6A22E41BA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81FF60-B4C1-F4A6-C193-ADF287EDE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9E82F7-A52A-F1FC-554F-C456B4B40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5C042-3472-4E46-977D-97DB87B8BA81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C12BD5-D4FE-E726-859E-AD81DEDA7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970859-2811-58EA-B960-8F7750232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D4D70-6A30-44B3-B198-9581428429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618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605C83-22B7-FD6A-70FA-C9C8A0E65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2108CF-4D2C-A33D-4A50-E72206DAB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353B24-9155-C5F5-EFC4-D71488177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5C042-3472-4E46-977D-97DB87B8BA81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B67AF7-39C4-ABB1-B812-6F8BAB5D6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9B3A6A-5691-DAB9-7B3C-A346F1E28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D4D70-6A30-44B3-B198-9581428429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509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841B03-2F66-7524-2720-9F4324806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764B79-5423-9485-E603-F62C99D0F9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5754AA1-F4FF-1681-C874-AF90E8B69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0FA05F-4026-2BB3-29EA-FC59D39CB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5C042-3472-4E46-977D-97DB87B8BA81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E0E2F3-0713-B04A-EDED-BB1D2E6F6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AEFDBC-16E3-26F2-FE39-BB6F8992B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D4D70-6A30-44B3-B198-9581428429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949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D8936D-5D71-1E8B-4761-AE7ECCC20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C111E9-4BB4-2B3F-E972-F43FDEC72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F427D49-32F6-7A3D-F797-FB946F922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53DAA9D-B27B-3E8A-75C8-1011354B0F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4D6DD88-AE59-674A-FA83-A49249FEE8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2479863-967C-FA1D-5E23-64268E97A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5C042-3472-4E46-977D-97DB87B8BA81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0CF3CA9-1E0A-58BA-E1AF-243FEE50A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0C545C8-1EF4-4030-AF91-D7585335F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D4D70-6A30-44B3-B198-9581428429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94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2715D7-C447-9875-2375-FFECCCDBB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D6F5D61-E9A3-7604-EC63-DA3C83D34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5C042-3472-4E46-977D-97DB87B8BA81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D02B198-17C4-2CA8-BAEE-BEBAB66F8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2309BCF-ACF1-A8DA-6650-1714B8AAA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D4D70-6A30-44B3-B198-9581428429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413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8038A89-FFD6-2065-5801-47FB3C156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5C042-3472-4E46-977D-97DB87B8BA81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901C1A-F2CE-7E7C-D7A8-DA271A1A6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091E6B4-CCE2-F4BB-0100-E3A595769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D4D70-6A30-44B3-B198-9581428429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409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D115D8-F4CD-7285-32B4-E9C130A6E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C2EBDC-875F-BB5A-8E14-A8FD52B22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D987E5-D376-63D1-6DD3-1F088EF71A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0A2A9A-9A97-6EC6-66E4-884D59C2D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5C042-3472-4E46-977D-97DB87B8BA81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DB5639-50E9-C984-47B4-6557EE680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FBFB40-AD78-8336-E963-860264D6A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D4D70-6A30-44B3-B198-9581428429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253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83D7A2-4B89-0ECA-4DC7-C04C334B8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D474F80-2AE7-99C9-8A27-F0A9DD42D1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C36FBF-F93A-F9AF-1EFA-8EA4C57C33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46F98D-BD44-78FF-E5B4-436EA28F8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5C042-3472-4E46-977D-97DB87B8BA81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FB5932-54E0-35B4-62D5-E8CEF8EF5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E8ABF4-460A-A1A1-6BD5-97BF1930E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D4D70-6A30-44B3-B198-9581428429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338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C6179E-EDBD-B2ED-372D-78B04DC4A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929D87-C673-3ADA-6568-CCFA51F86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519800-F0AD-0005-4914-1E87DB7F3C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5C042-3472-4E46-977D-97DB87B8BA81}" type="datetimeFigureOut">
              <a:rPr lang="ru-RU" smtClean="0"/>
              <a:t>27.10.2023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AC3934-2200-98F8-E18A-4A613BE4D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934039-4B14-FF68-0CB0-CB77046C6A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D4D70-6A30-44B3-B198-9581428429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565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91C07"/>
            </a:gs>
            <a:gs pos="100000">
              <a:schemeClr val="accent2">
                <a:lumMod val="75000"/>
              </a:schemeClr>
            </a:gs>
            <a:gs pos="100000">
              <a:srgbClr val="CC5D12"/>
            </a:gs>
            <a:gs pos="95000">
              <a:srgbClr val="C6511C"/>
            </a:gs>
            <a:gs pos="100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A926B95-70FD-D772-9178-A7B37656D19C}"/>
              </a:ext>
            </a:extLst>
          </p:cNvPr>
          <p:cNvSpPr txBox="1"/>
          <p:nvPr/>
        </p:nvSpPr>
        <p:spPr>
          <a:xfrm>
            <a:off x="1728241" y="722781"/>
            <a:ext cx="873551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Министерство науки и высшего образования Российской Федерации</a:t>
            </a:r>
            <a:endParaRPr kumimoji="0" lang="ru-RU" altLang="ru-RU" sz="17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ВО </a:t>
            </a:r>
            <a:r>
              <a:rPr kumimoji="0" lang="ru-RU" altLang="ru-RU" sz="1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«Московский государственный юридический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университет имени О.Е.</a:t>
            </a:r>
            <a:r>
              <a:rPr kumimoji="0" lang="en-US" altLang="ru-RU" sz="1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ru-RU" altLang="ru-RU" sz="1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Кутафина (МГЮА)»</a:t>
            </a:r>
            <a:endParaRPr kumimoji="0" lang="ru-RU" altLang="ru-RU" sz="17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Оренбургский институт (филиал) </a:t>
            </a:r>
            <a:endParaRPr kumimoji="0" lang="ru-RU" altLang="ru-RU" sz="17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2" descr="МГЮА">
            <a:extLst>
              <a:ext uri="{FF2B5EF4-FFF2-40B4-BE49-F238E27FC236}">
                <a16:creationId xmlns:a16="http://schemas.microsoft.com/office/drawing/2014/main" id="{97296AB3-6D68-C44A-F318-BEA49BF7E76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36" y="228600"/>
            <a:ext cx="480464" cy="39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7606181-63BC-A63B-5640-213B7A64AF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300"/>
                    </a14:imgEffect>
                    <a14:imgEffect>
                      <a14:saturation sat="97000"/>
                    </a14:imgEffect>
                  </a14:imgLayer>
                </a14:imgProps>
              </a:ext>
            </a:extLst>
          </a:blip>
          <a:srcRect l="6563" t="5927" r="1305" b="10433"/>
          <a:stretch/>
        </p:blipFill>
        <p:spPr>
          <a:xfrm>
            <a:off x="7805530" y="1929065"/>
            <a:ext cx="4094923" cy="46581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CB94887-5C82-9CA6-1AFD-BCCEA718E754}"/>
              </a:ext>
            </a:extLst>
          </p:cNvPr>
          <p:cNvSpPr txBox="1"/>
          <p:nvPr/>
        </p:nvSpPr>
        <p:spPr>
          <a:xfrm>
            <a:off x="609600" y="2398644"/>
            <a:ext cx="68116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«Билет в будущее: </a:t>
            </a:r>
          </a:p>
          <a:p>
            <a:pPr algn="ctr"/>
            <a:r>
              <a:rPr lang="ru-RU" sz="36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профильного обучения в </a:t>
            </a:r>
          </a:p>
          <a:p>
            <a:pPr algn="ctr"/>
            <a:r>
              <a:rPr lang="ru-RU" sz="36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9-11 классах, реализуемая  </a:t>
            </a:r>
            <a:r>
              <a:rPr lang="ru-RU" sz="36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Оренбургским институтом (филиалом) Университета  </a:t>
            </a:r>
            <a:r>
              <a:rPr lang="ru-RU" sz="36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О.Е. </a:t>
            </a:r>
            <a:r>
              <a:rPr lang="ru-RU" sz="3600" b="1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Кутафина</a:t>
            </a:r>
            <a:r>
              <a:rPr lang="ru-RU" sz="36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(МГЮА)»</a:t>
            </a:r>
            <a:endParaRPr lang="ru-RU" sz="3600" b="1" i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386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91C07"/>
            </a:gs>
            <a:gs pos="100000">
              <a:schemeClr val="accent2">
                <a:lumMod val="75000"/>
              </a:schemeClr>
            </a:gs>
            <a:gs pos="100000">
              <a:srgbClr val="CC5D12"/>
            </a:gs>
            <a:gs pos="95000">
              <a:srgbClr val="C6511C"/>
            </a:gs>
            <a:gs pos="100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A926B95-70FD-D772-9178-A7B37656D19C}"/>
              </a:ext>
            </a:extLst>
          </p:cNvPr>
          <p:cNvSpPr txBox="1"/>
          <p:nvPr/>
        </p:nvSpPr>
        <p:spPr>
          <a:xfrm>
            <a:off x="1728241" y="539364"/>
            <a:ext cx="873551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Министерство науки и высшего образования Российской Федерации</a:t>
            </a:r>
            <a:endParaRPr kumimoji="0" lang="ru-RU" alt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ФГБОУ ВО </a:t>
            </a: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«Московский государственный юридический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университет имени О.Е.</a:t>
            </a:r>
            <a:r>
              <a:rPr kumimoji="0" lang="en-US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Кутафина (МГЮА)»</a:t>
            </a:r>
            <a:endParaRPr kumimoji="0" lang="ru-RU" alt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Оренбургский институт (филиал) </a:t>
            </a:r>
            <a:endParaRPr kumimoji="0" lang="ru-RU" alt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Рисунок 2" descr="МГЮА">
            <a:extLst>
              <a:ext uri="{FF2B5EF4-FFF2-40B4-BE49-F238E27FC236}">
                <a16:creationId xmlns:a16="http://schemas.microsoft.com/office/drawing/2014/main" id="{97296AB3-6D68-C44A-F318-BEA49BF7E76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36" y="228600"/>
            <a:ext cx="480464" cy="39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9B0C77-8AD3-274A-0711-697B26DD29AC}"/>
              </a:ext>
            </a:extLst>
          </p:cNvPr>
          <p:cNvSpPr txBox="1"/>
          <p:nvPr/>
        </p:nvSpPr>
        <p:spPr>
          <a:xfrm>
            <a:off x="300886" y="2321645"/>
            <a:ext cx="58254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 </a:t>
            </a:r>
            <a:r>
              <a:rPr lang="ru-RU" sz="20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выбирает человека, а человек </a:t>
            </a:r>
            <a:r>
              <a:rPr lang="ru-RU" sz="2000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профессию».</a:t>
            </a:r>
            <a:r>
              <a:rPr lang="ru-RU" sz="20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(Сократ.)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795947" y="232164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</a:t>
            </a:r>
            <a:r>
              <a:rPr lang="ru-RU" sz="20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природе все мудро продумано и устроено, всяк должен заниматься своим делом, и в этой мудрости — высшая справедливость </a:t>
            </a:r>
            <a:r>
              <a:rPr lang="ru-RU" sz="2000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жизни».</a:t>
            </a:r>
            <a:r>
              <a:rPr lang="ru-RU" sz="20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(Леонардо да Винчи)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47999" y="4391141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«Друзья</a:t>
            </a:r>
            <a:r>
              <a:rPr lang="ru-RU" sz="20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берегите минуту и час</a:t>
            </a:r>
            <a:br>
              <a:rPr lang="ru-RU" sz="20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Любого из школьных дней!</a:t>
            </a:r>
            <a:br>
              <a:rPr lang="ru-RU" sz="20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станет профессором каждый из вас</a:t>
            </a:r>
            <a:br>
              <a:rPr lang="ru-RU" sz="20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профессии нужной </a:t>
            </a:r>
            <a:r>
              <a:rPr lang="ru-RU" sz="2000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своей».</a:t>
            </a:r>
            <a:r>
              <a:rPr lang="ru-RU" sz="20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(М. Раскатов.)</a:t>
            </a:r>
          </a:p>
        </p:txBody>
      </p:sp>
    </p:spTree>
    <p:extLst>
      <p:ext uri="{BB962C8B-B14F-4D97-AF65-F5344CB8AC3E}">
        <p14:creationId xmlns:p14="http://schemas.microsoft.com/office/powerpoint/2010/main" val="38741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91C07"/>
            </a:gs>
            <a:gs pos="100000">
              <a:schemeClr val="accent2">
                <a:lumMod val="75000"/>
              </a:schemeClr>
            </a:gs>
            <a:gs pos="100000">
              <a:srgbClr val="CC5D12"/>
            </a:gs>
            <a:gs pos="95000">
              <a:srgbClr val="C6511C"/>
            </a:gs>
            <a:gs pos="100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A926B95-70FD-D772-9178-A7B37656D19C}"/>
              </a:ext>
            </a:extLst>
          </p:cNvPr>
          <p:cNvSpPr txBox="1"/>
          <p:nvPr/>
        </p:nvSpPr>
        <p:spPr>
          <a:xfrm>
            <a:off x="1728241" y="539364"/>
            <a:ext cx="873551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Министерство науки и высшего образования Российской Федерации</a:t>
            </a:r>
            <a:endParaRPr kumimoji="0" lang="ru-RU" alt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ФГБОУ ВО </a:t>
            </a: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«Московский государственный юридический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университет имени О.Е.</a:t>
            </a:r>
            <a:r>
              <a:rPr kumimoji="0" lang="en-US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Кутафина (МГЮА)»</a:t>
            </a:r>
            <a:endParaRPr kumimoji="0" lang="ru-RU" alt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Оренбургский институт (филиал) </a:t>
            </a:r>
            <a:endParaRPr kumimoji="0" lang="ru-RU" alt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Рисунок 2" descr="МГЮА">
            <a:extLst>
              <a:ext uri="{FF2B5EF4-FFF2-40B4-BE49-F238E27FC236}">
                <a16:creationId xmlns:a16="http://schemas.microsoft.com/office/drawing/2014/main" id="{97296AB3-6D68-C44A-F318-BEA49BF7E76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36" y="228600"/>
            <a:ext cx="480464" cy="39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4085F6-C354-8A40-7A6F-D9517E499AE1}"/>
              </a:ext>
            </a:extLst>
          </p:cNvPr>
          <p:cNvSpPr txBox="1"/>
          <p:nvPr/>
        </p:nvSpPr>
        <p:spPr>
          <a:xfrm>
            <a:off x="940903" y="1496551"/>
            <a:ext cx="103101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 и приглашаем к сотрудничеству!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179706E-78F6-3D7C-056C-9A64BD2F9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684" y="3348319"/>
            <a:ext cx="3281081" cy="328108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D9F4719-0EFC-EAA0-168B-E0080B075F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46" t="24470" r="3215" b="7596"/>
          <a:stretch/>
        </p:blipFill>
        <p:spPr>
          <a:xfrm>
            <a:off x="6506818" y="3348319"/>
            <a:ext cx="3021498" cy="328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44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91C07"/>
            </a:gs>
            <a:gs pos="100000">
              <a:schemeClr val="accent2">
                <a:lumMod val="75000"/>
              </a:schemeClr>
            </a:gs>
            <a:gs pos="100000">
              <a:srgbClr val="CC5D12"/>
            </a:gs>
            <a:gs pos="95000">
              <a:srgbClr val="C6511C"/>
            </a:gs>
            <a:gs pos="100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A926B95-70FD-D772-9178-A7B37656D19C}"/>
              </a:ext>
            </a:extLst>
          </p:cNvPr>
          <p:cNvSpPr txBox="1"/>
          <p:nvPr/>
        </p:nvSpPr>
        <p:spPr>
          <a:xfrm>
            <a:off x="1728241" y="539364"/>
            <a:ext cx="873551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Министерство науки и высшего образования Российской Федерации</a:t>
            </a:r>
            <a:endParaRPr kumimoji="0" lang="ru-RU" alt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ФГБОУ ВО </a:t>
            </a: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«Московский государственный юридический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университет имени О.Е.</a:t>
            </a:r>
            <a:r>
              <a:rPr kumimoji="0" lang="en-US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Кутафина (МГЮА)»</a:t>
            </a:r>
            <a:endParaRPr kumimoji="0" lang="ru-RU" alt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Оренбургский институт (филиал) </a:t>
            </a:r>
            <a:endParaRPr kumimoji="0" lang="ru-RU" alt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Рисунок 2" descr="МГЮА">
            <a:extLst>
              <a:ext uri="{FF2B5EF4-FFF2-40B4-BE49-F238E27FC236}">
                <a16:creationId xmlns:a16="http://schemas.microsoft.com/office/drawing/2014/main" id="{97296AB3-6D68-C44A-F318-BEA49BF7E76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36" y="228600"/>
            <a:ext cx="480464" cy="39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4085F6-C354-8A40-7A6F-D9517E499AE1}"/>
              </a:ext>
            </a:extLst>
          </p:cNvPr>
          <p:cNvSpPr txBox="1"/>
          <p:nvPr/>
        </p:nvSpPr>
        <p:spPr>
          <a:xfrm>
            <a:off x="834885" y="1678137"/>
            <a:ext cx="1031019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i="1" u="sng" dirty="0">
                <a:solidFill>
                  <a:srgbClr val="FFC000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Контакты:</a:t>
            </a:r>
            <a:endParaRPr lang="en-US" sz="4800" b="1" i="1" u="sng" dirty="0">
              <a:solidFill>
                <a:srgbClr val="FFC000">
                  <a:lumMod val="60000"/>
                  <a:lumOff val="4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i="1" dirty="0" err="1">
                <a:solidFill>
                  <a:srgbClr val="FFC000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Сиваракша</a:t>
            </a:r>
            <a:r>
              <a:rPr lang="ru-RU" sz="4800" b="1" i="1" dirty="0">
                <a:solidFill>
                  <a:srgbClr val="FFC000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Инна Владимировна –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i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48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ivs</a:t>
            </a:r>
            <a:r>
              <a:rPr lang="en-US" sz="4800" b="1" i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ivaraksha@msal.ru</a:t>
            </a:r>
            <a:endParaRPr lang="ru-RU" sz="4800" b="1" i="1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0" lang="ru-RU" sz="48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Яковенко Нина Александровна –</a:t>
            </a:r>
            <a:r>
              <a:rPr lang="en-US" sz="4800" b="1" i="1" dirty="0">
                <a:solidFill>
                  <a:srgbClr val="FFC000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onayakovenko@msal.ru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1" i="1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794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91C07"/>
            </a:gs>
            <a:gs pos="100000">
              <a:schemeClr val="accent2">
                <a:lumMod val="75000"/>
              </a:schemeClr>
            </a:gs>
            <a:gs pos="100000">
              <a:srgbClr val="CC5D12"/>
            </a:gs>
            <a:gs pos="95000">
              <a:srgbClr val="C6511C"/>
            </a:gs>
            <a:gs pos="100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A926B95-70FD-D772-9178-A7B37656D19C}"/>
              </a:ext>
            </a:extLst>
          </p:cNvPr>
          <p:cNvSpPr txBox="1"/>
          <p:nvPr/>
        </p:nvSpPr>
        <p:spPr>
          <a:xfrm>
            <a:off x="1728241" y="722781"/>
            <a:ext cx="873551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Министерство науки и высшего образования Российской Федерации</a:t>
            </a:r>
            <a:endParaRPr kumimoji="0" lang="ru-RU" alt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ФГБОУ ВО </a:t>
            </a: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«Московский государственный юридический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университет имени О.Е.</a:t>
            </a:r>
            <a:r>
              <a:rPr kumimoji="0" lang="en-US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Кутафина (МГЮА)»</a:t>
            </a:r>
            <a:endParaRPr kumimoji="0" lang="ru-RU" alt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Оренбургский институт (филиал) </a:t>
            </a:r>
            <a:endParaRPr kumimoji="0" lang="ru-RU" alt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Рисунок 2" descr="МГЮА">
            <a:extLst>
              <a:ext uri="{FF2B5EF4-FFF2-40B4-BE49-F238E27FC236}">
                <a16:creationId xmlns:a16="http://schemas.microsoft.com/office/drawing/2014/main" id="{97296AB3-6D68-C44A-F318-BEA49BF7E76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36" y="228600"/>
            <a:ext cx="480464" cy="39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388C40-ADC6-1602-4661-162BDDDF77ED}"/>
              </a:ext>
            </a:extLst>
          </p:cNvPr>
          <p:cNvSpPr txBox="1"/>
          <p:nvPr/>
        </p:nvSpPr>
        <p:spPr>
          <a:xfrm>
            <a:off x="562049" y="2228195"/>
            <a:ext cx="11067900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Министерства просвещения России от 20 марта 2023 г. № 05-848 «О направлении информации» (вместе с «Методическими рекомендациями по реализации </a:t>
            </a:r>
            <a:r>
              <a:rPr lang="ru-RU" sz="24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профориентационного</a:t>
            </a:r>
            <a:r>
              <a:rPr lang="ru-RU" sz="24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минимума </a:t>
            </a:r>
            <a:r>
              <a:rPr lang="ru-RU" sz="24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общеобразовательных организациях Российской Федерации</a:t>
            </a:r>
            <a:r>
              <a:rPr lang="ru-RU" sz="24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</a:p>
          <a:p>
            <a:endParaRPr lang="ru-RU" sz="2400" b="1" i="1" dirty="0" smtClean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Министерства просвещения РФ от 1 июня 2023 г. </a:t>
            </a:r>
            <a:r>
              <a:rPr lang="ru-RU" sz="24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24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АБ-2324/05 "О внедрении Единой модели профессиональной ориентации</a:t>
            </a:r>
            <a:r>
              <a:rPr lang="ru-RU" sz="24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4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2800" b="1" i="1" dirty="0" smtClean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</a:t>
            </a:r>
            <a:r>
              <a:rPr lang="ru-RU" sz="24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профориентационной работе, утверждены приказом и.о. директора Оренбургского института (филиала) Университета имени О.Е. Кутафина (МГЮА) от 25 апреля 2023 г.</a:t>
            </a:r>
          </a:p>
        </p:txBody>
      </p:sp>
    </p:spTree>
    <p:extLst>
      <p:ext uri="{BB962C8B-B14F-4D97-AF65-F5344CB8AC3E}">
        <p14:creationId xmlns:p14="http://schemas.microsoft.com/office/powerpoint/2010/main" val="2283519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91C07"/>
            </a:gs>
            <a:gs pos="100000">
              <a:schemeClr val="accent2">
                <a:lumMod val="75000"/>
              </a:schemeClr>
            </a:gs>
            <a:gs pos="100000">
              <a:srgbClr val="CC5D12"/>
            </a:gs>
            <a:gs pos="95000">
              <a:srgbClr val="C6511C"/>
            </a:gs>
            <a:gs pos="100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A926B95-70FD-D772-9178-A7B37656D19C}"/>
              </a:ext>
            </a:extLst>
          </p:cNvPr>
          <p:cNvSpPr txBox="1"/>
          <p:nvPr/>
        </p:nvSpPr>
        <p:spPr>
          <a:xfrm>
            <a:off x="1728241" y="539364"/>
            <a:ext cx="873551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Министерство науки и высшего образования Российской Федерации</a:t>
            </a:r>
            <a:endParaRPr kumimoji="0" lang="ru-RU" alt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ФГБОУ ВО </a:t>
            </a: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«Московский государственный юридический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университет имени О.Е.</a:t>
            </a:r>
            <a:r>
              <a:rPr kumimoji="0" lang="en-US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Кутафина (МГЮА)»</a:t>
            </a:r>
            <a:endParaRPr kumimoji="0" lang="ru-RU" alt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Оренбургский институт (филиал) </a:t>
            </a:r>
            <a:endParaRPr kumimoji="0" lang="ru-RU" alt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Рисунок 2" descr="МГЮА">
            <a:extLst>
              <a:ext uri="{FF2B5EF4-FFF2-40B4-BE49-F238E27FC236}">
                <a16:creationId xmlns:a16="http://schemas.microsoft.com/office/drawing/2014/main" id="{97296AB3-6D68-C44A-F318-BEA49BF7E76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36" y="228600"/>
            <a:ext cx="480464" cy="39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усеченные противолежащие углы 6">
            <a:extLst>
              <a:ext uri="{FF2B5EF4-FFF2-40B4-BE49-F238E27FC236}">
                <a16:creationId xmlns:a16="http://schemas.microsoft.com/office/drawing/2014/main" id="{438ACF53-6D98-06EC-F65B-97D155FE0376}"/>
              </a:ext>
            </a:extLst>
          </p:cNvPr>
          <p:cNvSpPr/>
          <p:nvPr/>
        </p:nvSpPr>
        <p:spPr>
          <a:xfrm>
            <a:off x="3912704" y="4319831"/>
            <a:ext cx="4664766" cy="2458278"/>
          </a:xfrm>
          <a:prstGeom prst="snip2Diag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обучение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реализуется в организациях, осуществляющих образовательную деятельность по программам профессионального обучения</a:t>
            </a:r>
            <a:endParaRPr lang="ru-RU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: усеченные противолежащие углы 9">
            <a:extLst>
              <a:ext uri="{FF2B5EF4-FFF2-40B4-BE49-F238E27FC236}">
                <a16:creationId xmlns:a16="http://schemas.microsoft.com/office/drawing/2014/main" id="{F8581386-603C-89FF-6826-A4FFAD1E0ED0}"/>
              </a:ext>
            </a:extLst>
          </p:cNvPr>
          <p:cNvSpPr/>
          <p:nvPr/>
        </p:nvSpPr>
        <p:spPr>
          <a:xfrm>
            <a:off x="477077" y="1821957"/>
            <a:ext cx="4485861" cy="2358348"/>
          </a:xfrm>
          <a:prstGeom prst="snip2Diag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u="sng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Практико-ориентированный модуль </a:t>
            </a:r>
          </a:p>
          <a:p>
            <a:pPr algn="ctr"/>
            <a:r>
              <a:rPr lang="ru-RU" sz="200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пробные погружения обучающихся в реальный профессиональный контекст (мероприятия по профессиональному выбору, экскурсии, посещения института)</a:t>
            </a:r>
          </a:p>
        </p:txBody>
      </p:sp>
      <p:sp>
        <p:nvSpPr>
          <p:cNvPr id="11" name="Прямоугольник: усеченные противолежащие углы 10">
            <a:extLst>
              <a:ext uri="{FF2B5EF4-FFF2-40B4-BE49-F238E27FC236}">
                <a16:creationId xmlns:a16="http://schemas.microsoft.com/office/drawing/2014/main" id="{4F40DE4A-AA81-A5F0-0A3A-247F1177D5AC}"/>
              </a:ext>
            </a:extLst>
          </p:cNvPr>
          <p:cNvSpPr/>
          <p:nvPr/>
        </p:nvSpPr>
        <p:spPr>
          <a:xfrm>
            <a:off x="7229064" y="1769845"/>
            <a:ext cx="4664766" cy="2458278"/>
          </a:xfrm>
          <a:prstGeom prst="snip2Diag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ru-RU" sz="24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 (законными представителями)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информационное сопровождение родителей обучающихся и проведение тематических родительских собраний</a:t>
            </a:r>
          </a:p>
        </p:txBody>
      </p:sp>
    </p:spTree>
    <p:extLst>
      <p:ext uri="{BB962C8B-B14F-4D97-AF65-F5344CB8AC3E}">
        <p14:creationId xmlns:p14="http://schemas.microsoft.com/office/powerpoint/2010/main" val="912776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91C07"/>
            </a:gs>
            <a:gs pos="100000">
              <a:schemeClr val="accent2">
                <a:lumMod val="75000"/>
              </a:schemeClr>
            </a:gs>
            <a:gs pos="100000">
              <a:srgbClr val="CC5D12"/>
            </a:gs>
            <a:gs pos="95000">
              <a:srgbClr val="C6511C"/>
            </a:gs>
            <a:gs pos="100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A926B95-70FD-D772-9178-A7B37656D19C}"/>
              </a:ext>
            </a:extLst>
          </p:cNvPr>
          <p:cNvSpPr txBox="1"/>
          <p:nvPr/>
        </p:nvSpPr>
        <p:spPr>
          <a:xfrm>
            <a:off x="1728241" y="622851"/>
            <a:ext cx="873551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Министерство науки и высшего образования Российской Федерации</a:t>
            </a:r>
            <a:endParaRPr kumimoji="0" lang="ru-RU" alt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ФГБОУ ВО </a:t>
            </a: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«Московский государственный юридический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университет имени О.Е.</a:t>
            </a:r>
            <a:r>
              <a:rPr kumimoji="0" lang="en-US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Кутафина (МГЮА)»</a:t>
            </a:r>
            <a:endParaRPr kumimoji="0" lang="ru-RU" alt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Оренбургский институт (филиал) </a:t>
            </a:r>
            <a:endParaRPr kumimoji="0" lang="ru-RU" alt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Рисунок 2" descr="МГЮА">
            <a:extLst>
              <a:ext uri="{FF2B5EF4-FFF2-40B4-BE49-F238E27FC236}">
                <a16:creationId xmlns:a16="http://schemas.microsoft.com/office/drawing/2014/main" id="{97296AB3-6D68-C44A-F318-BEA49BF7E76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36" y="228600"/>
            <a:ext cx="480464" cy="39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Блок-схема: перфолента 11">
            <a:extLst>
              <a:ext uri="{FF2B5EF4-FFF2-40B4-BE49-F238E27FC236}">
                <a16:creationId xmlns:a16="http://schemas.microsoft.com/office/drawing/2014/main" id="{9302A653-4D82-CFF8-CE41-4BB5644233F9}"/>
              </a:ext>
            </a:extLst>
          </p:cNvPr>
          <p:cNvSpPr/>
          <p:nvPr/>
        </p:nvSpPr>
        <p:spPr>
          <a:xfrm>
            <a:off x="410817" y="2155875"/>
            <a:ext cx="6520071" cy="4350942"/>
          </a:xfrm>
          <a:prstGeom prst="flowChartPunchedTape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Профильное обучение</a:t>
            </a:r>
            <a:r>
              <a:rPr lang="ru-RU" sz="2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образовательной деятельности, основанная на пересмотре содержания с учетом образовательных потребностей и интересов обучающихся, обеспечивающих углубленное изучение отдельных учебных предметов, предметных областей</a:t>
            </a:r>
          </a:p>
        </p:txBody>
      </p:sp>
      <p:sp>
        <p:nvSpPr>
          <p:cNvPr id="14" name="Блок-схема: альтернативный процесс 13">
            <a:extLst>
              <a:ext uri="{FF2B5EF4-FFF2-40B4-BE49-F238E27FC236}">
                <a16:creationId xmlns:a16="http://schemas.microsoft.com/office/drawing/2014/main" id="{CB882A91-11E7-F484-576E-A0022B3A4AE7}"/>
              </a:ext>
            </a:extLst>
          </p:cNvPr>
          <p:cNvSpPr/>
          <p:nvPr/>
        </p:nvSpPr>
        <p:spPr>
          <a:xfrm>
            <a:off x="7509012" y="2292909"/>
            <a:ext cx="2027582" cy="1311965"/>
          </a:xfrm>
          <a:prstGeom prst="flowChartAlternateProcess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</a:t>
            </a:r>
          </a:p>
        </p:txBody>
      </p:sp>
      <p:sp>
        <p:nvSpPr>
          <p:cNvPr id="15" name="Блок-схема: альтернативный процесс 14">
            <a:extLst>
              <a:ext uri="{FF2B5EF4-FFF2-40B4-BE49-F238E27FC236}">
                <a16:creationId xmlns:a16="http://schemas.microsoft.com/office/drawing/2014/main" id="{9DB035AD-4325-57A2-3B70-89FE6ACF3D20}"/>
              </a:ext>
            </a:extLst>
          </p:cNvPr>
          <p:cNvSpPr/>
          <p:nvPr/>
        </p:nvSpPr>
        <p:spPr>
          <a:xfrm>
            <a:off x="9970602" y="3231416"/>
            <a:ext cx="2027582" cy="1311965"/>
          </a:xfrm>
          <a:prstGeom prst="flowChartAlternateProcess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ВУЗ</a:t>
            </a:r>
          </a:p>
        </p:txBody>
      </p:sp>
      <p:sp>
        <p:nvSpPr>
          <p:cNvPr id="16" name="Блок-схема: альтернативный процесс 15">
            <a:extLst>
              <a:ext uri="{FF2B5EF4-FFF2-40B4-BE49-F238E27FC236}">
                <a16:creationId xmlns:a16="http://schemas.microsoft.com/office/drawing/2014/main" id="{6082AC2C-BAA5-949E-6C32-35082A0ADB67}"/>
              </a:ext>
            </a:extLst>
          </p:cNvPr>
          <p:cNvSpPr/>
          <p:nvPr/>
        </p:nvSpPr>
        <p:spPr>
          <a:xfrm>
            <a:off x="7537172" y="4543381"/>
            <a:ext cx="2216426" cy="1258956"/>
          </a:xfrm>
          <a:prstGeom prst="flowChartAlternateProcess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Работодатель</a:t>
            </a: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D8DD023A-9068-18A3-C5E2-86B5893C3A12}"/>
              </a:ext>
            </a:extLst>
          </p:cNvPr>
          <p:cNvCxnSpPr>
            <a:stCxn id="14" idx="3"/>
          </p:cNvCxnSpPr>
          <p:nvPr/>
        </p:nvCxnSpPr>
        <p:spPr>
          <a:xfrm>
            <a:off x="9536594" y="2948892"/>
            <a:ext cx="521806" cy="407221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837C4682-9E16-000E-EA4F-65595D998C1E}"/>
              </a:ext>
            </a:extLst>
          </p:cNvPr>
          <p:cNvCxnSpPr>
            <a:cxnSpLocks/>
          </p:cNvCxnSpPr>
          <p:nvPr/>
        </p:nvCxnSpPr>
        <p:spPr>
          <a:xfrm flipH="1">
            <a:off x="9797497" y="4543381"/>
            <a:ext cx="459686" cy="673196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6483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91C07"/>
            </a:gs>
            <a:gs pos="100000">
              <a:schemeClr val="accent2">
                <a:lumMod val="75000"/>
              </a:schemeClr>
            </a:gs>
            <a:gs pos="100000">
              <a:srgbClr val="CC5D12"/>
            </a:gs>
            <a:gs pos="95000">
              <a:srgbClr val="C6511C"/>
            </a:gs>
            <a:gs pos="100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A926B95-70FD-D772-9178-A7B37656D19C}"/>
              </a:ext>
            </a:extLst>
          </p:cNvPr>
          <p:cNvSpPr txBox="1"/>
          <p:nvPr/>
        </p:nvSpPr>
        <p:spPr>
          <a:xfrm>
            <a:off x="1728241" y="539364"/>
            <a:ext cx="873551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Министерство науки и высшего образования Российской Федерации</a:t>
            </a:r>
            <a:endParaRPr kumimoji="0" lang="ru-RU" alt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ФГБОУ ВО </a:t>
            </a: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«Московский государственный юридический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университет имени О.Е.</a:t>
            </a:r>
            <a:r>
              <a:rPr kumimoji="0" lang="en-US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Кутафина (МГЮА)»</a:t>
            </a:r>
            <a:endParaRPr kumimoji="0" lang="ru-RU" alt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Оренбургский институт (филиал) </a:t>
            </a:r>
            <a:endParaRPr kumimoji="0" lang="ru-RU" alt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Рисунок 2" descr="МГЮА">
            <a:extLst>
              <a:ext uri="{FF2B5EF4-FFF2-40B4-BE49-F238E27FC236}">
                <a16:creationId xmlns:a16="http://schemas.microsoft.com/office/drawing/2014/main" id="{97296AB3-6D68-C44A-F318-BEA49BF7E76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36" y="228600"/>
            <a:ext cx="480464" cy="39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9B0C77-8AD3-274A-0711-697B26DD29AC}"/>
              </a:ext>
            </a:extLst>
          </p:cNvPr>
          <p:cNvSpPr txBox="1"/>
          <p:nvPr/>
        </p:nvSpPr>
        <p:spPr>
          <a:xfrm>
            <a:off x="495788" y="1988901"/>
            <a:ext cx="11200421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ru-RU" sz="2400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Профориентационные мероприятия на базе Оренбургского института (филиала) Университета им. О.Е. Кутафина: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«Правовой клуб старшеклассников»;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лекционных занятий и семинаров по праву, ориентированных на учащихся старших классов; 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Экскурсии, знакомство с преподавателями института, кафедрами, материальной базой</a:t>
            </a:r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сопровождение по подготовке научно-исследовательских работ учащимися 9-11 классов (участие в круглых столах, научно-теоретических конференциях);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открытых дверей» (для родителей и учащихся).</a:t>
            </a:r>
          </a:p>
        </p:txBody>
      </p:sp>
    </p:spTree>
    <p:extLst>
      <p:ext uri="{BB962C8B-B14F-4D97-AF65-F5344CB8AC3E}">
        <p14:creationId xmlns:p14="http://schemas.microsoft.com/office/powerpoint/2010/main" val="3099702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91C07"/>
            </a:gs>
            <a:gs pos="100000">
              <a:schemeClr val="accent2">
                <a:lumMod val="75000"/>
              </a:schemeClr>
            </a:gs>
            <a:gs pos="100000">
              <a:srgbClr val="CC5D12"/>
            </a:gs>
            <a:gs pos="95000">
              <a:srgbClr val="C6511C"/>
            </a:gs>
            <a:gs pos="100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A926B95-70FD-D772-9178-A7B37656D19C}"/>
              </a:ext>
            </a:extLst>
          </p:cNvPr>
          <p:cNvSpPr txBox="1"/>
          <p:nvPr/>
        </p:nvSpPr>
        <p:spPr>
          <a:xfrm>
            <a:off x="1728241" y="539364"/>
            <a:ext cx="873551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Министерство науки и высшего образования Российской Федерации</a:t>
            </a:r>
            <a:endParaRPr kumimoji="0" lang="ru-RU" alt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ФГБОУ ВО </a:t>
            </a: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«Московский государственный юридический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университет имени О.Е.</a:t>
            </a:r>
            <a:r>
              <a:rPr kumimoji="0" lang="en-US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Кутафина (МГЮА)»</a:t>
            </a:r>
            <a:endParaRPr kumimoji="0" lang="ru-RU" alt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Оренбургский институт (филиал) </a:t>
            </a:r>
            <a:endParaRPr kumimoji="0" lang="ru-RU" alt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Рисунок 2" descr="МГЮА">
            <a:extLst>
              <a:ext uri="{FF2B5EF4-FFF2-40B4-BE49-F238E27FC236}">
                <a16:creationId xmlns:a16="http://schemas.microsoft.com/office/drawing/2014/main" id="{97296AB3-6D68-C44A-F318-BEA49BF7E76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36" y="228600"/>
            <a:ext cx="480464" cy="39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2402D4-69AE-0338-7D84-6A6238A3F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22" y="1988901"/>
            <a:ext cx="3901787" cy="32129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3D0495-D850-B626-DD9A-1558CA5E3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3032" y="3309730"/>
            <a:ext cx="4269840" cy="32004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5767C64-2DE2-7FA6-8077-CBD59254BD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281"/>
          <a:stretch/>
        </p:blipFill>
        <p:spPr>
          <a:xfrm>
            <a:off x="8757391" y="1896136"/>
            <a:ext cx="3139887" cy="372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03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91C07"/>
            </a:gs>
            <a:gs pos="100000">
              <a:schemeClr val="accent2">
                <a:lumMod val="75000"/>
              </a:schemeClr>
            </a:gs>
            <a:gs pos="100000">
              <a:srgbClr val="CC5D12"/>
            </a:gs>
            <a:gs pos="95000">
              <a:srgbClr val="C6511C"/>
            </a:gs>
            <a:gs pos="100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A926B95-70FD-D772-9178-A7B37656D19C}"/>
              </a:ext>
            </a:extLst>
          </p:cNvPr>
          <p:cNvSpPr txBox="1"/>
          <p:nvPr/>
        </p:nvSpPr>
        <p:spPr>
          <a:xfrm>
            <a:off x="1728241" y="539364"/>
            <a:ext cx="873551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Министерство науки и высшего образования Российской Федерации</a:t>
            </a:r>
            <a:endParaRPr kumimoji="0" lang="ru-RU" alt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ФГБОУ ВО </a:t>
            </a: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«Московский государственный юридический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университет имени О.Е.</a:t>
            </a:r>
            <a:r>
              <a:rPr kumimoji="0" lang="en-US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Кутафина (МГЮА)»</a:t>
            </a:r>
            <a:endParaRPr kumimoji="0" lang="ru-RU" alt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Оренбургский институт (филиал) </a:t>
            </a:r>
            <a:endParaRPr kumimoji="0" lang="ru-RU" alt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Рисунок 2" descr="МГЮА">
            <a:extLst>
              <a:ext uri="{FF2B5EF4-FFF2-40B4-BE49-F238E27FC236}">
                <a16:creationId xmlns:a16="http://schemas.microsoft.com/office/drawing/2014/main" id="{97296AB3-6D68-C44A-F318-BEA49BF7E76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36" y="228600"/>
            <a:ext cx="480464" cy="39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9B0C77-8AD3-274A-0711-697B26DD29AC}"/>
              </a:ext>
            </a:extLst>
          </p:cNvPr>
          <p:cNvSpPr txBox="1"/>
          <p:nvPr/>
        </p:nvSpPr>
        <p:spPr>
          <a:xfrm>
            <a:off x="482536" y="1766530"/>
            <a:ext cx="1120042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sng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Профориентационные мероприятия в школах с участием сотрудников Оренбургского института (филиала) Университета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sng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им. О.Е. Кутафина: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проведение профориентационных уроков (недель) в рамках одного-двух классов по отдельным темам/отраслям права, включая игровые форматы (квесты, викторины, деловые игры);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проведение научных и практических профориентационных встреч с учащимися;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профориентационных собраниях и форумах с приглашением родителей.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846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91C07"/>
            </a:gs>
            <a:gs pos="100000">
              <a:schemeClr val="accent2">
                <a:lumMod val="75000"/>
              </a:schemeClr>
            </a:gs>
            <a:gs pos="100000">
              <a:srgbClr val="CC5D12"/>
            </a:gs>
            <a:gs pos="95000">
              <a:srgbClr val="C6511C"/>
            </a:gs>
            <a:gs pos="100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A926B95-70FD-D772-9178-A7B37656D19C}"/>
              </a:ext>
            </a:extLst>
          </p:cNvPr>
          <p:cNvSpPr txBox="1"/>
          <p:nvPr/>
        </p:nvSpPr>
        <p:spPr>
          <a:xfrm>
            <a:off x="1728241" y="539364"/>
            <a:ext cx="873551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Министерство науки и высшего образования Российской Федерации</a:t>
            </a:r>
            <a:endParaRPr kumimoji="0" lang="ru-RU" alt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ФГБОУ ВО </a:t>
            </a: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«Московский государственный юридический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университет имени О.Е.</a:t>
            </a:r>
            <a:r>
              <a:rPr kumimoji="0" lang="en-US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Кутафина (МГЮА)»</a:t>
            </a:r>
            <a:endParaRPr kumimoji="0" lang="ru-RU" alt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Оренбургский институт (филиал) </a:t>
            </a:r>
            <a:endParaRPr kumimoji="0" lang="ru-RU" alt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Рисунок 2" descr="МГЮА">
            <a:extLst>
              <a:ext uri="{FF2B5EF4-FFF2-40B4-BE49-F238E27FC236}">
                <a16:creationId xmlns:a16="http://schemas.microsoft.com/office/drawing/2014/main" id="{97296AB3-6D68-C44A-F318-BEA49BF7E76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36" y="228600"/>
            <a:ext cx="480464" cy="39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8B96D29-9F88-EC55-C6DA-010BD7247B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4" t="23499" r="-5363" b="-6902"/>
          <a:stretch/>
        </p:blipFill>
        <p:spPr>
          <a:xfrm>
            <a:off x="344558" y="1840284"/>
            <a:ext cx="3767104" cy="40890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F68B384-6019-20DD-7DFD-370FB75CA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1661" y="3356719"/>
            <a:ext cx="4481269" cy="32413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FEBEEA2-0A52-6582-33B1-D299E8533A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77" t="8848" r="10150" b="16057"/>
          <a:stretch/>
        </p:blipFill>
        <p:spPr>
          <a:xfrm>
            <a:off x="8759686" y="1840285"/>
            <a:ext cx="3299791" cy="397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71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91C07"/>
            </a:gs>
            <a:gs pos="100000">
              <a:schemeClr val="accent2">
                <a:lumMod val="75000"/>
              </a:schemeClr>
            </a:gs>
            <a:gs pos="100000">
              <a:srgbClr val="CC5D12"/>
            </a:gs>
            <a:gs pos="95000">
              <a:srgbClr val="C6511C"/>
            </a:gs>
            <a:gs pos="100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A926B95-70FD-D772-9178-A7B37656D19C}"/>
              </a:ext>
            </a:extLst>
          </p:cNvPr>
          <p:cNvSpPr txBox="1"/>
          <p:nvPr/>
        </p:nvSpPr>
        <p:spPr>
          <a:xfrm>
            <a:off x="1728241" y="539364"/>
            <a:ext cx="873551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Министерство науки и высшего образования Российской Федерации</a:t>
            </a:r>
            <a:endParaRPr kumimoji="0" lang="ru-RU" alt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ФГБОУ ВО </a:t>
            </a: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«Московский государственный юридический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университет имени О.Е.</a:t>
            </a:r>
            <a:r>
              <a:rPr kumimoji="0" lang="en-US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Кутафина (МГЮА)»</a:t>
            </a:r>
            <a:endParaRPr kumimoji="0" lang="ru-RU" alt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Оренбургский институт (филиал) </a:t>
            </a:r>
            <a:endParaRPr kumimoji="0" lang="ru-RU" alt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Рисунок 2" descr="МГЮА">
            <a:extLst>
              <a:ext uri="{FF2B5EF4-FFF2-40B4-BE49-F238E27FC236}">
                <a16:creationId xmlns:a16="http://schemas.microsoft.com/office/drawing/2014/main" id="{97296AB3-6D68-C44A-F318-BEA49BF7E76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536" y="228600"/>
            <a:ext cx="480464" cy="39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9B0C77-8AD3-274A-0711-697B26DD29AC}"/>
              </a:ext>
            </a:extLst>
          </p:cNvPr>
          <p:cNvSpPr txBox="1"/>
          <p:nvPr/>
        </p:nvSpPr>
        <p:spPr>
          <a:xfrm>
            <a:off x="376520" y="2718128"/>
            <a:ext cx="582549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b="1" i="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льготы при поступлении в МГЮА и другие высшие учебные заведения: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ru-RU" sz="2000" b="1" i="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зачисление без вступительных испытаний;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ru-RU" sz="2000" b="1" i="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максимальный балл ЕГЭ по предмету, соответствующему профилю олимпиады;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ru-RU" sz="2000" b="1" i="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дополнительные баллы при поступлении;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ru-RU" sz="2000" b="1" i="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победители и призеры из </a:t>
            </a:r>
            <a:r>
              <a:rPr lang="ru-RU" sz="2000" b="1" i="0" dirty="0" err="1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невыпускных</a:t>
            </a:r>
            <a:r>
              <a:rPr lang="ru-RU" sz="2000" b="1" i="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классов в следующем учебном году получают право принять участие сразу в заключительном этапе.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C2619E-DD2D-4A64-23B7-6DA9729C6B61}"/>
              </a:ext>
            </a:extLst>
          </p:cNvPr>
          <p:cNvSpPr txBox="1"/>
          <p:nvPr/>
        </p:nvSpPr>
        <p:spPr>
          <a:xfrm>
            <a:off x="2117034" y="1662842"/>
            <a:ext cx="79579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ru-RU" sz="5000" b="1" i="1" u="sng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Кутафинская олимпиада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76DCB42-68D7-BCB1-0807-5DEB7FA6E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527" y="2832211"/>
            <a:ext cx="5507354" cy="367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5985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610</Words>
  <Application>Microsoft Office PowerPoint</Application>
  <PresentationFormat>Широкоэкранный</PresentationFormat>
  <Paragraphs>90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Яковенко Нина Александровна</dc:creator>
  <cp:lastModifiedBy>Сиваракша И.В.</cp:lastModifiedBy>
  <cp:revision>22</cp:revision>
  <dcterms:created xsi:type="dcterms:W3CDTF">2023-10-25T09:18:54Z</dcterms:created>
  <dcterms:modified xsi:type="dcterms:W3CDTF">2023-10-27T07:54:44Z</dcterms:modified>
</cp:coreProperties>
</file>