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3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634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16288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5607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45577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2908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84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2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3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8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4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3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2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5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3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8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AC67B-5F31-F26B-8400-632C4882D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4141799" cy="4601183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Магистерская программа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4331D-F560-B0FC-55F0-FD07695D3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82" y="864108"/>
            <a:ext cx="6892386" cy="512064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dirty="0">
                <a:solidFill>
                  <a:schemeClr val="accent6">
                    <a:lumMod val="75000"/>
                  </a:schemeClr>
                </a:solidFill>
              </a:rPr>
              <a:t>«Уголовное право и уголовное судопроизводство»</a:t>
            </a:r>
          </a:p>
        </p:txBody>
      </p:sp>
    </p:spTree>
    <p:extLst>
      <p:ext uri="{BB962C8B-B14F-4D97-AF65-F5344CB8AC3E}">
        <p14:creationId xmlns:p14="http://schemas.microsoft.com/office/powerpoint/2010/main" val="204814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7BBCE-0D70-242A-1310-58DB709A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Руководитель программы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B33B0C60-1082-04A9-7D84-ED1D438371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72408" y="1809749"/>
            <a:ext cx="3079102" cy="4089659"/>
          </a:xfr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9030BF37-3F2D-A6C0-5491-6E7ED8DE0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6" y="1810139"/>
            <a:ext cx="4748235" cy="408965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Шнитенков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Андрей Владимирович</a:t>
            </a:r>
          </a:p>
          <a:p>
            <a:pPr algn="ctr"/>
            <a:r>
              <a:rPr lang="ru-RU" sz="2400" dirty="0"/>
              <a:t>профессор кафедры уголовного права и криминологии Оренбургского института (филиала) Университета имени О.Е. Кутафина (МГЮА), </a:t>
            </a:r>
          </a:p>
          <a:p>
            <a:pPr algn="ctr"/>
            <a:r>
              <a:rPr lang="ru-RU" sz="2400" dirty="0"/>
              <a:t>доктор юридических наук, доцент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B8F6A8-6FA8-52F0-CAA5-AE9DD66EE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357" y="1809748"/>
            <a:ext cx="4412578" cy="408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0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7B7DF-E5C1-55BE-09F1-2A825788A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Магистерская программа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«Уголовное право и уголовное судопроизводство»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C03548-B0DC-0916-5A5E-01B148F89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1978090"/>
            <a:ext cx="4342893" cy="39249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100" dirty="0"/>
              <a:t>Нацелена на подготовку высококвалифицированных юристов, </a:t>
            </a:r>
            <a:r>
              <a:rPr lang="ru-RU" sz="2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обладающих фундаментальными знаниями в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правотворческой,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правоохранительной,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правоприменительной,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экспертно-консультационной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научно-исследовательской деятельности. </a:t>
            </a:r>
            <a:endParaRPr lang="ru-RU" sz="2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A7572-DF1C-A914-CF8C-2C79A6D74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1974862"/>
            <a:ext cx="4338674" cy="392493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своение программы является залогом успешной профессиональной юридической деятельности.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26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DD152-28D8-364E-D90B-1F1DA3EB3EC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магистерской программы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«Уголовное право и уголовное судопроизводство»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FA0593-6017-9699-3BA6-35C9359FA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192694"/>
            <a:ext cx="4342893" cy="371033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sz="2900" dirty="0"/>
              <a:t>Обучение обеспечивается профессорско-преподавательским составом кафедр уголовного права и криминологии, уголовно-процессуального права и криминалистики, имеющим богатый опыт научной и практической деятельности </a:t>
            </a:r>
            <a:br>
              <a:rPr lang="ru-RU" sz="2900" dirty="0"/>
            </a:br>
            <a:r>
              <a:rPr lang="ru-RU" sz="2900" dirty="0"/>
              <a:t>(</a:t>
            </a:r>
            <a:r>
              <a:rPr lang="ru-RU" sz="2900" dirty="0">
                <a:solidFill>
                  <a:srgbClr val="0070C0"/>
                </a:solidFill>
              </a:rPr>
              <a:t>2 доктора юридических наук, 11 кандидатов юридических наук</a:t>
            </a:r>
            <a:r>
              <a:rPr lang="ru-RU" sz="2900" dirty="0"/>
              <a:t>) </a:t>
            </a:r>
          </a:p>
          <a:p>
            <a:r>
              <a:rPr lang="ru-RU" sz="2900" dirty="0"/>
              <a:t>Углубленное изучение современных проблем уголовного права и уголовного судопроизводства</a:t>
            </a:r>
          </a:p>
          <a:p>
            <a:r>
              <a:rPr lang="ru-RU" sz="2900" dirty="0"/>
              <a:t>Проведение научных исследований и внедрение их результатов в юридическую практику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26BDF3-CF78-7415-3FA6-056CF0262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5937" y="2192694"/>
            <a:ext cx="4338674" cy="3710331"/>
          </a:xfrm>
          <a:solidFill>
            <a:schemeClr val="bg1">
              <a:lumMod val="85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sz="2900" dirty="0"/>
              <a:t>Участие вместе с ведущими научными и практическими работниками, в том числе представителями работодателей, в круглых столах и научных конференциях  с опубликованием докладов в сборниках научных трудов</a:t>
            </a:r>
          </a:p>
          <a:p>
            <a:r>
              <a:rPr lang="ru-RU" sz="2900" dirty="0"/>
              <a:t>Получение навыков практической деятельности, способствующих эффективному карьерному росту</a:t>
            </a:r>
          </a:p>
          <a:p>
            <a:r>
              <a:rPr lang="ru-RU" sz="2900" dirty="0"/>
              <a:t>Прохождение практик в органах государственной власти (суд, следственный комитет РФ, органы внутренних дел, др.) и местного самоуправления, коммерческих и некоммерческих организациях </a:t>
            </a:r>
          </a:p>
          <a:p>
            <a:endParaRPr lang="ru-RU" sz="19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70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42CDA-D870-29E1-2587-12BD1D877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512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Популярные учебные дисциплины магистерской программы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«Уголовное право и уголовное судопроизводство»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172D06-EEAC-2C9D-82A3-78D498D30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/>
              <a:t>Судейское усмотрение в уголовном праве</a:t>
            </a:r>
          </a:p>
          <a:p>
            <a:r>
              <a:rPr lang="ru-RU" dirty="0"/>
              <a:t>Предпринимательские преступления</a:t>
            </a:r>
          </a:p>
          <a:p>
            <a:r>
              <a:rPr lang="ru-RU" dirty="0"/>
              <a:t>Налоговые и внешнеэкономические преступления</a:t>
            </a:r>
          </a:p>
          <a:p>
            <a:r>
              <a:rPr lang="ru-RU" dirty="0"/>
              <a:t>Криминальные банкротства</a:t>
            </a:r>
          </a:p>
          <a:p>
            <a:r>
              <a:rPr lang="ru-RU" dirty="0"/>
              <a:t>Коррупционные преступления</a:t>
            </a:r>
          </a:p>
          <a:p>
            <a:r>
              <a:rPr lang="ru-RU" dirty="0"/>
              <a:t>Уголовно-правовое противодействие терроризму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2D7CB4-608F-862A-2432-A1B5420E6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/>
              <a:t>Участие специалиста в следственных и судебных действиях</a:t>
            </a:r>
          </a:p>
          <a:p>
            <a:r>
              <a:rPr lang="ru-RU" dirty="0"/>
              <a:t>Методика расследования преступлений коррупционной направленности</a:t>
            </a:r>
          </a:p>
          <a:p>
            <a:r>
              <a:rPr lang="ru-RU" dirty="0"/>
              <a:t>Технико-криминалистическое обеспечение уголовного преследования</a:t>
            </a:r>
          </a:p>
          <a:p>
            <a:r>
              <a:rPr lang="ru-RU" dirty="0"/>
              <a:t>Обеспечение собственной безопасности субъектов уголовного преследования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26784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801A3-DA08-DDA1-86C0-12CA330B765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ru-RU" sz="4000" dirty="0"/>
              <a:t>Трудоустройство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CECE92-B5A2-8295-BF46-5F68963B40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Органы государственной власти</a:t>
            </a:r>
          </a:p>
          <a:p>
            <a:r>
              <a:rPr lang="ru-RU" sz="2000" dirty="0"/>
              <a:t>Органы местного самоуправления</a:t>
            </a:r>
          </a:p>
          <a:p>
            <a:r>
              <a:rPr lang="ru-RU" sz="2000" dirty="0"/>
              <a:t>Коммерческие организации</a:t>
            </a:r>
          </a:p>
          <a:p>
            <a:r>
              <a:rPr lang="ru-RU" sz="2000" dirty="0"/>
              <a:t>Некоммерческие организации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7CCD9C-08EB-17D2-0F2B-29CE660DD4C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Суд</a:t>
            </a:r>
          </a:p>
          <a:p>
            <a:r>
              <a:rPr lang="ru-RU" dirty="0"/>
              <a:t>Прокуратура </a:t>
            </a:r>
          </a:p>
          <a:p>
            <a:r>
              <a:rPr lang="ru-RU" dirty="0"/>
              <a:t>Органы внутренних дел</a:t>
            </a:r>
          </a:p>
          <a:p>
            <a:r>
              <a:rPr lang="ru-RU" dirty="0"/>
              <a:t>Следственный комитет</a:t>
            </a:r>
          </a:p>
          <a:p>
            <a:r>
              <a:rPr lang="ru-RU" dirty="0"/>
              <a:t>Адвокатура</a:t>
            </a:r>
          </a:p>
          <a:p>
            <a:r>
              <a:rPr lang="ru-RU" dirty="0"/>
              <a:t>Кредитная организация</a:t>
            </a:r>
          </a:p>
          <a:p>
            <a:r>
              <a:rPr lang="ru-RU" dirty="0"/>
              <a:t>др.</a:t>
            </a:r>
          </a:p>
        </p:txBody>
      </p:sp>
    </p:spTree>
    <p:extLst>
      <p:ext uri="{BB962C8B-B14F-4D97-AF65-F5344CB8AC3E}">
        <p14:creationId xmlns:p14="http://schemas.microsoft.com/office/powerpoint/2010/main" val="956549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0CF94-3D75-C0D5-0A7C-870B6632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1587245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Формы обучения по магистерской программе «Уголовное право и уголовное судопроизводство»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B62B51-B59A-6ADB-D031-B76FE90B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/>
              <a:t>Очная</a:t>
            </a:r>
          </a:p>
          <a:p>
            <a:pPr marL="0" indent="0" algn="ctr">
              <a:buNone/>
            </a:pPr>
            <a:endParaRPr lang="ru-RU" sz="2800" dirty="0"/>
          </a:p>
          <a:p>
            <a:pPr algn="ctr"/>
            <a:r>
              <a:rPr lang="ru-RU" sz="2800" dirty="0"/>
              <a:t>Срок обучения – </a:t>
            </a:r>
          </a:p>
          <a:p>
            <a:pPr marL="0" indent="0" algn="ctr">
              <a:buNone/>
            </a:pPr>
            <a:r>
              <a:rPr lang="ru-RU" sz="2800" dirty="0"/>
              <a:t>2 года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16F1E6-A433-365A-CED5-5C6E1EB34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/>
              <a:t>Заочная</a:t>
            </a:r>
          </a:p>
          <a:p>
            <a:pPr marL="0" indent="0" algn="ctr">
              <a:buNone/>
            </a:pPr>
            <a:endParaRPr lang="ru-RU" sz="2800" dirty="0"/>
          </a:p>
          <a:p>
            <a:pPr algn="ctr"/>
            <a:r>
              <a:rPr lang="ru-RU" sz="2800" dirty="0"/>
              <a:t>Срок обучения </a:t>
            </a:r>
            <a:r>
              <a:rPr lang="ru-RU" sz="2800"/>
              <a:t>– </a:t>
            </a:r>
          </a:p>
          <a:p>
            <a:pPr marL="0" indent="0" algn="ctr">
              <a:buNone/>
            </a:pPr>
            <a:r>
              <a:rPr lang="ru-RU" sz="2800"/>
              <a:t>2 </a:t>
            </a:r>
            <a:r>
              <a:rPr lang="ru-RU" sz="2800" dirty="0"/>
              <a:t>года 5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391170362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</TotalTime>
  <Words>313</Words>
  <Application>Microsoft Office PowerPoint</Application>
  <PresentationFormat>Широкоэкранный</PresentationFormat>
  <Paragraphs>54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Магистерская программа</vt:lpstr>
      <vt:lpstr>Руководитель программы</vt:lpstr>
      <vt:lpstr>Магистерская программа «Уголовное право и уголовное судопроизводство» </vt:lpstr>
      <vt:lpstr>Преимущества магистерской программы «Уголовное право и уголовное судопроизводство»</vt:lpstr>
      <vt:lpstr>Популярные учебные дисциплины магистерской программы «Уголовное право и уголовное судопроизводство» </vt:lpstr>
      <vt:lpstr>Трудоустройство </vt:lpstr>
      <vt:lpstr>Формы обучения по магистерской программе «Уголовное право и уголовное судопроизводство»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Магистерская программа</dc:title>
  <dc:creator>Анастасия Петрова</dc:creator>
  <cp:lastModifiedBy>Анастасия Петрова</cp:lastModifiedBy>
  <cp:revision>20</cp:revision>
  <dcterms:created xsi:type="dcterms:W3CDTF">2023-06-19T08:11:12Z</dcterms:created>
  <dcterms:modified xsi:type="dcterms:W3CDTF">2023-06-19T10:18:30Z</dcterms:modified>
</cp:coreProperties>
</file>