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Default Extension="mp4" ContentType="video/mp4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6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ru-RU" b="1" i="1" dirty="0"/>
            <a:t>Мониторинг сети «Интернет»</a:t>
          </a:r>
          <a:endParaRPr lang="ru-RU" dirty="0"/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ru-RU" b="1" i="1" dirty="0"/>
            <a:t>Выявление трафаретной рекламы наркотиков</a:t>
          </a:r>
          <a:endParaRPr lang="ru-RU" dirty="0"/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 custLinFactNeighborX="4678" custLinFactNeighborY="-32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ru-RU" b="1" i="1" dirty="0"/>
            <a:t>Мониторинг сети «Интернет»</a:t>
          </a:r>
          <a:endParaRPr lang="ru-RU" dirty="0"/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en-US" b="1" i="1" dirty="0"/>
            <a:t>1 </a:t>
          </a:r>
          <a:r>
            <a:rPr lang="ru-RU" b="1" i="1" dirty="0"/>
            <a:t>критерий- к</a:t>
          </a:r>
          <a:r>
            <a:rPr lang="ru-RU" dirty="0"/>
            <a:t> указанной информации относятся сведения, разъясняющие порядок действий по получению из наркосодержащих растений, химических и лекарственных веществ, а также прекурсоров одного или нескольких наркотиков, которые пригодны к употреблению, либо информация о способах употребления тех или иных наркотиков.</a:t>
          </a:r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 custLinFactNeighborX="-1094" custLinFactNeighborY="2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en-US" b="1" i="1" dirty="0"/>
            <a:t>2 </a:t>
          </a:r>
          <a:r>
            <a:rPr lang="ru-RU" b="1" i="1" dirty="0"/>
            <a:t>критерий- </a:t>
          </a:r>
          <a:r>
            <a:rPr lang="ru-RU" dirty="0"/>
            <a:t>К указанной информации относятся сведения, позволяющие эффективно вырастить растения, содержащие наркотики, а также информация о способах стимуляции их произрастания и клонирования</a:t>
          </a:r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 custLinFactX="52578" custLinFactNeighborX="100000" custLinFactNeighborY="330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en-US" b="1" i="1" dirty="0"/>
            <a:t>3 </a:t>
          </a:r>
          <a:r>
            <a:rPr lang="ru-RU" b="1" i="1" dirty="0"/>
            <a:t>критерий- </a:t>
          </a:r>
          <a:r>
            <a:rPr lang="ru-RU" dirty="0"/>
            <a:t> к указанной информации относятся сведения о местах искусственного и естественного произрастания наркосодержащих растений либо маршрутах, дающих представление как к ним добраться.</a:t>
          </a:r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 custLinFactX="-35327" custLinFactNeighborX="-100000" custLinFactNeighborY="-580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ru-RU" b="1" i="1" dirty="0"/>
            <a:t>4</a:t>
          </a:r>
          <a:r>
            <a:rPr lang="en-US" b="1" i="1" dirty="0"/>
            <a:t> </a:t>
          </a:r>
          <a:r>
            <a:rPr lang="ru-RU" b="1" i="1" dirty="0"/>
            <a:t>критерий- </a:t>
          </a:r>
          <a:r>
            <a:rPr lang="ru-RU" dirty="0"/>
            <a:t> к указанной информации относятся сведения, разъясняющие порядок действий в той или иной ситуации (приобретение, перевозка наркотиков, размещение или подбор закладки, прохождение медицинского освидетельствования и др.) в целях уклонения от ответственности за деятельность, связанную с незаконным оборотом наркотиков.</a:t>
          </a:r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 custLinFactNeighborX="5375" custLinFactNeighborY="45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en-US" b="1" i="1" dirty="0"/>
            <a:t>5 </a:t>
          </a:r>
          <a:r>
            <a:rPr lang="ru-RU" b="1" i="1" dirty="0"/>
            <a:t>критерий- </a:t>
          </a:r>
          <a:r>
            <a:rPr lang="ru-RU" dirty="0"/>
            <a:t> к </a:t>
          </a:r>
          <a:r>
            <a:rPr lang="ru-RU" i="1" dirty="0"/>
            <a:t>указанной информации относятся сведения, содержащие контактную информацию (телефон, почта, адрес, аккаунты в социальных сетях), цены на наркотики, а также описывающие места и способы приобретения наркотиков.</a:t>
          </a:r>
          <a:endParaRPr lang="ru-RU" dirty="0"/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 custLinFactNeighborX="-13608" custLinFactNeighborY="-67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ru-RU" b="1" i="1" dirty="0"/>
            <a:t>Критерии оценки информации , распространяемой в сети «Интернет»</a:t>
          </a:r>
          <a:endParaRPr lang="ru-RU" dirty="0"/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 custLinFactNeighborX="85955" custLinFactNeighborY="36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123FC5-BEA5-477C-A45F-935B2AB5362E}" type="doc">
      <dgm:prSet loTypeId="urn:microsoft.com/office/officeart/2005/8/layout/vList5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E1929-85A1-4080-958F-E3A992AE1312}">
      <dgm:prSet/>
      <dgm:spPr/>
      <dgm:t>
        <a:bodyPr/>
        <a:lstStyle/>
        <a:p>
          <a:r>
            <a:rPr lang="en-US" b="1" i="1" dirty="0"/>
            <a:t>6 </a:t>
          </a:r>
          <a:r>
            <a:rPr lang="ru-RU" b="1" i="1" dirty="0"/>
            <a:t>критерий- </a:t>
          </a:r>
          <a:r>
            <a:rPr lang="ru-RU" dirty="0"/>
            <a:t> к </a:t>
          </a:r>
          <a:r>
            <a:rPr lang="ru-RU" i="1" dirty="0"/>
            <a:t>указанной информации относятся сведения, положительно характеризующие, а также оправдывающие лиц, осуществляющих деятельность, связанную с незаконным оборотом наркотиков, в том числе выраженную в виде размещения объявлений и предложений о приеме на работу в качестве закладчиков и курьеров наркотиков.</a:t>
          </a:r>
          <a:endParaRPr lang="ru-RU" dirty="0"/>
        </a:p>
      </dgm:t>
    </dgm:pt>
    <dgm:pt modelId="{81C11605-0147-4F50-B0AD-3AF0845D6864}" type="parTrans" cxnId="{4847E262-5EEE-4396-A819-0970D200B42A}">
      <dgm:prSet/>
      <dgm:spPr/>
      <dgm:t>
        <a:bodyPr/>
        <a:lstStyle/>
        <a:p>
          <a:endParaRPr lang="ru-RU"/>
        </a:p>
      </dgm:t>
    </dgm:pt>
    <dgm:pt modelId="{A5CE121C-D78B-4EF3-A248-FC28097CC59D}" type="sibTrans" cxnId="{4847E262-5EEE-4396-A819-0970D200B42A}">
      <dgm:prSet/>
      <dgm:spPr/>
      <dgm:t>
        <a:bodyPr/>
        <a:lstStyle/>
        <a:p>
          <a:endParaRPr lang="ru-RU"/>
        </a:p>
      </dgm:t>
    </dgm:pt>
    <dgm:pt modelId="{8A1ECD4A-A014-493F-ADAF-19F280AC904C}" type="pres">
      <dgm:prSet presAssocID="{B6123FC5-BEA5-477C-A45F-935B2AB53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23091-062B-4632-B533-96C848F74BF3}" type="pres">
      <dgm:prSet presAssocID="{8DDE1929-85A1-4080-958F-E3A992AE1312}" presName="linNode" presStyleCnt="0"/>
      <dgm:spPr/>
    </dgm:pt>
    <dgm:pt modelId="{861CE96C-D48C-4FC4-ACFF-8BFEA4DA4844}" type="pres">
      <dgm:prSet presAssocID="{8DDE1929-85A1-4080-958F-E3A992AE1312}" presName="parentText" presStyleLbl="node1" presStyleIdx="0" presStyleCnt="1" custScaleX="275590" custLinFactNeighborX="2592" custLinFactNeighborY="-8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9557A-101F-4572-95BE-EB5EBCB3FD4D}" type="presOf" srcId="{8DDE1929-85A1-4080-958F-E3A992AE1312}" destId="{861CE96C-D48C-4FC4-ACFF-8BFEA4DA4844}" srcOrd="0" destOrd="0" presId="urn:microsoft.com/office/officeart/2005/8/layout/vList5"/>
    <dgm:cxn modelId="{4847E262-5EEE-4396-A819-0970D200B42A}" srcId="{B6123FC5-BEA5-477C-A45F-935B2AB5362E}" destId="{8DDE1929-85A1-4080-958F-E3A992AE1312}" srcOrd="0" destOrd="0" parTransId="{81C11605-0147-4F50-B0AD-3AF0845D6864}" sibTransId="{A5CE121C-D78B-4EF3-A248-FC28097CC59D}"/>
    <dgm:cxn modelId="{9F04A176-2C16-4A8B-9E8D-BF843606C9C5}" type="presOf" srcId="{B6123FC5-BEA5-477C-A45F-935B2AB5362E}" destId="{8A1ECD4A-A014-493F-ADAF-19F280AC904C}" srcOrd="0" destOrd="0" presId="urn:microsoft.com/office/officeart/2005/8/layout/vList5"/>
    <dgm:cxn modelId="{23FA764C-BFE3-47A9-AFE0-886C41F5743A}" type="presParOf" srcId="{8A1ECD4A-A014-493F-ADAF-19F280AC904C}" destId="{E6E23091-062B-4632-B533-96C848F74BF3}" srcOrd="0" destOrd="0" presId="urn:microsoft.com/office/officeart/2005/8/layout/vList5"/>
    <dgm:cxn modelId="{6E74FE1E-2B89-4D07-A314-3FECF5F8343D}" type="presParOf" srcId="{E6E23091-062B-4632-B533-96C848F74BF3}" destId="{861CE96C-D48C-4FC4-ACFF-8BFEA4DA48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4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28870" y="0"/>
          <a:ext cx="7273502" cy="110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i="1" kern="1200" dirty="0"/>
            <a:t>Мониторинг сети «Интернет»</a:t>
          </a:r>
          <a:endParaRPr lang="ru-RU" sz="3700" kern="1200" dirty="0"/>
        </a:p>
      </dsp:txBody>
      <dsp:txXfrm>
        <a:off x="82938" y="54068"/>
        <a:ext cx="7165366" cy="9994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58524" y="0"/>
          <a:ext cx="7372178" cy="518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1" kern="1200" dirty="0"/>
            <a:t>Выявление трафаретной рекламы наркотиков</a:t>
          </a:r>
          <a:endParaRPr lang="ru-RU" sz="2600" kern="1200" dirty="0"/>
        </a:p>
      </dsp:txBody>
      <dsp:txXfrm>
        <a:off x="83812" y="25288"/>
        <a:ext cx="7321602" cy="467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28870" y="0"/>
          <a:ext cx="7273502" cy="110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i="1" kern="1200" dirty="0"/>
            <a:t>Мониторинг сети «Интернет»</a:t>
          </a:r>
          <a:endParaRPr lang="ru-RU" sz="3700" kern="1200" dirty="0"/>
        </a:p>
      </dsp:txBody>
      <dsp:txXfrm>
        <a:off x="82938" y="54068"/>
        <a:ext cx="7165366" cy="999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0" y="0"/>
          <a:ext cx="6667906" cy="400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/>
            <a:t>1 </a:t>
          </a:r>
          <a:r>
            <a:rPr lang="ru-RU" sz="2500" b="1" i="1" kern="1200" dirty="0"/>
            <a:t>критерий- к</a:t>
          </a:r>
          <a:r>
            <a:rPr lang="ru-RU" sz="2500" kern="1200" dirty="0"/>
            <a:t> указанной информации относятся сведения, разъясняющие порядок действий по получению из наркосодержащих растений, химических и лекарственных веществ, а также прекурсоров одного или нескольких наркотиков, которые пригодны к употреблению, либо информация о способах употребления тех или иных наркотиков.</a:t>
          </a:r>
        </a:p>
      </dsp:txBody>
      <dsp:txXfrm>
        <a:off x="195288" y="195288"/>
        <a:ext cx="6277330" cy="3609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52933" y="0"/>
          <a:ext cx="6667906" cy="400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 dirty="0"/>
            <a:t>2 </a:t>
          </a:r>
          <a:r>
            <a:rPr lang="ru-RU" sz="3300" b="1" i="1" kern="1200" dirty="0"/>
            <a:t>критерий- </a:t>
          </a:r>
          <a:r>
            <a:rPr lang="ru-RU" sz="3300" kern="1200" dirty="0"/>
            <a:t>К указанной информации относятся сведения, позволяющие эффективно вырастить растения, содержащие наркотики, а также информация о способах стимуляции их произрастания и клонирования</a:t>
          </a:r>
        </a:p>
      </dsp:txBody>
      <dsp:txXfrm>
        <a:off x="248221" y="195288"/>
        <a:ext cx="6277330" cy="3609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0" y="0"/>
          <a:ext cx="6667906" cy="400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1" kern="1200" dirty="0"/>
            <a:t>3 </a:t>
          </a:r>
          <a:r>
            <a:rPr lang="ru-RU" sz="3100" b="1" i="1" kern="1200" dirty="0"/>
            <a:t>критерий- </a:t>
          </a:r>
          <a:r>
            <a:rPr lang="ru-RU" sz="3100" kern="1200" dirty="0"/>
            <a:t> к указанной информации относятся сведения о местах искусственного и естественного произрастания наркосодержащих растений либо маршрутах, дающих представление как к ним добраться.</a:t>
          </a:r>
        </a:p>
      </dsp:txBody>
      <dsp:txXfrm>
        <a:off x="195288" y="195288"/>
        <a:ext cx="6277330" cy="3609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52933" y="0"/>
          <a:ext cx="6667906" cy="400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dirty="0"/>
            <a:t>4</a:t>
          </a:r>
          <a:r>
            <a:rPr lang="en-US" sz="2500" b="1" i="1" kern="1200" dirty="0"/>
            <a:t> </a:t>
          </a:r>
          <a:r>
            <a:rPr lang="ru-RU" sz="2500" b="1" i="1" kern="1200" dirty="0"/>
            <a:t>критерий- </a:t>
          </a:r>
          <a:r>
            <a:rPr lang="ru-RU" sz="2500" kern="1200" dirty="0"/>
            <a:t> к указанной информации относятся сведения, разъясняющие порядок действий в той или иной ситуации (приобретение, перевозка наркотиков, размещение или подбор закладки, прохождение медицинского освидетельствования и др.) в целях уклонения от ответственности за деятельность, связанную с незаконным оборотом наркотиков.</a:t>
          </a:r>
        </a:p>
      </dsp:txBody>
      <dsp:txXfrm>
        <a:off x="248221" y="195288"/>
        <a:ext cx="6277330" cy="3609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0" y="0"/>
          <a:ext cx="6667906" cy="400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/>
            <a:t>5 </a:t>
          </a:r>
          <a:r>
            <a:rPr lang="ru-RU" sz="2900" b="1" i="1" kern="1200" dirty="0"/>
            <a:t>критерий- </a:t>
          </a:r>
          <a:r>
            <a:rPr lang="ru-RU" sz="2900" kern="1200" dirty="0"/>
            <a:t> к </a:t>
          </a:r>
          <a:r>
            <a:rPr lang="ru-RU" sz="2900" i="1" kern="1200" dirty="0"/>
            <a:t>указанной информации относятся сведения, содержащие контактную информацию (телефон, почта, адрес, аккаунты в социальных сетях), цены на наркотики, а также описывающие места и способы приобретения наркотиков.</a:t>
          </a:r>
          <a:endParaRPr lang="ru-RU" sz="2900" kern="1200" dirty="0"/>
        </a:p>
      </dsp:txBody>
      <dsp:txXfrm>
        <a:off x="195288" y="195288"/>
        <a:ext cx="6277330" cy="36099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57740" y="0"/>
          <a:ext cx="7273502" cy="110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i="1" kern="1200" dirty="0"/>
            <a:t>Критерии оценки информации , распространяемой в сети «Интернет»</a:t>
          </a:r>
          <a:endParaRPr lang="ru-RU" sz="3000" kern="1200" dirty="0"/>
        </a:p>
      </dsp:txBody>
      <dsp:txXfrm>
        <a:off x="111808" y="54068"/>
        <a:ext cx="7165366" cy="999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96C-D48C-4FC4-ACFF-8BFEA4DA4844}">
      <dsp:nvSpPr>
        <dsp:cNvPr id="0" name=""/>
        <dsp:cNvSpPr/>
      </dsp:nvSpPr>
      <dsp:spPr>
        <a:xfrm>
          <a:off x="52933" y="0"/>
          <a:ext cx="6667906" cy="4035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/>
            <a:t>6 </a:t>
          </a:r>
          <a:r>
            <a:rPr lang="ru-RU" sz="2500" b="1" i="1" kern="1200" dirty="0"/>
            <a:t>критерий- </a:t>
          </a:r>
          <a:r>
            <a:rPr lang="ru-RU" sz="2500" kern="1200" dirty="0"/>
            <a:t> к </a:t>
          </a:r>
          <a:r>
            <a:rPr lang="ru-RU" sz="2500" i="1" kern="1200" dirty="0"/>
            <a:t>указанной информации относятся сведения, положительно характеризующие, а также оправдывающие лиц, осуществляющих деятельность, связанную с незаконным оборотом наркотиков, в том числе выраженную в виде размещения объявлений и предложений о приеме на работу в качестве закладчиков и курьеров наркотиков.</a:t>
          </a:r>
          <a:endParaRPr lang="ru-RU" sz="2500" kern="1200" dirty="0"/>
        </a:p>
      </dsp:txBody>
      <dsp:txXfrm>
        <a:off x="249947" y="197014"/>
        <a:ext cx="6273878" cy="3641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B15480-A601-965D-0BD6-C90EE6FA0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43F9E8A-779A-AFFC-FEEC-DB633606D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C60B5C-049F-7545-1C9B-EAE4EC0C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F07B40-FCCB-9BC0-C3D1-E6CF1F57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877EC0-CC0E-5B60-8D46-ECD6C855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0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8A1F9-A29A-27E7-1958-20EAC824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41F823-E734-6D68-3301-612204D80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E635AA-6985-0ECD-147D-A3A80246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A7882F-82E8-7569-A76A-B2418F15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873CE9-6DC5-B195-8E44-CD5349BC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7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EB6903A-4E5C-217E-8EE9-70C8C5DAB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06B9467-0AD4-F780-2362-C268A421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C85741-CBAA-4A40-A074-97F6B39A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078B1A-1FB7-0743-83F8-EFFD89B8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339659-6CA6-837D-651C-E061D585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64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76DAC8-0A46-4DFF-A04F-E7EBD6F3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2CBA29-41F5-9160-5192-FD9C2FB3E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27CEC2-D5AB-BF11-A1F3-28F0F949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2477BA-B841-74CB-D28B-9AEEC0AF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6099FD-FE80-4679-EA42-EDA28F16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14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2054B4-A5FA-D804-23D1-16E41B64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B919C5-D1F2-ECCB-9E48-3FE748AF8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692C32-BFB1-6683-BC69-48B0BB35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8415FE-FB60-1EBA-9E3D-E4A64D61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4EA288-8F0D-F7D3-5421-F9B4AF79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39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E1D0A1-55F7-748F-B544-6ACCF806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9A14D4-0CD2-D03E-EF38-35AD26AD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A4552D-AE71-6A75-7D1F-496133DA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DF6E84-FF42-3D68-F584-B2DA940B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490651-E4A6-F8E0-4474-513ED382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E23788-AF99-E4DC-89D8-3591B8E6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77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064227-3019-5458-8700-AFDB68E2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F28211-32A9-DDFC-A7C6-E7658B5E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5BEDB5-C5E9-3133-507F-4557C4DB3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3E6D850-487B-FA78-F127-F625B3B7C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AA77A1-F537-CAB9-3F06-523603CF2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BDDCD97-6189-40EC-342A-5574AA95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39F6AE2-984B-07B5-8D59-7C301A3D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4325D0-80FD-0039-942C-3DD72523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39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853BCC-D17D-14B7-2AF8-32D27691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37A6BA-ED90-0454-9668-ACD4A45C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CC65CB-045E-BD97-E62F-167CE34E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A0F428-8E32-71AD-7B6F-FDB5B512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90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284028-9C79-BCB5-F860-C1DCD131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EF3B27E-E8E5-1A41-8580-EAF2B2E6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41697BD-2FB6-7B90-7B83-B75B89B7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38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F6CEA-F82B-2CB4-F56A-5096DA8C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EC5481-AC27-CB67-23D3-DCE187D60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61353F-F8C8-F613-D2B7-6B10C32A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BEC304-1818-6DFC-A096-B39B6728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B748F1-162B-FAD9-BDAE-C0477F21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DFF4DD-8818-B37A-0618-79B6D57B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6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3468D-D92B-DBB1-6EA7-B29ACBB3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747D03E-4260-FC74-6EB9-A7F8CC205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182869-3AC1-4B09-A538-CC8FACA26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08F73A-A775-DAC9-3AF7-59D9F650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D2A2EB-9F87-C85C-232C-92E2B839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6976DA-6466-E90E-D688-41133EE2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33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rgbClr val="EAEAEA"/>
            </a:gs>
            <a:gs pos="87000">
              <a:srgbClr val="E4E4E4"/>
            </a:gs>
            <a:gs pos="92000">
              <a:srgbClr val="D8D8D8"/>
            </a:gs>
            <a:gs pos="50000">
              <a:srgbClr val="EEEEEE"/>
            </a:gs>
            <a:gs pos="29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4BFC3-C9BA-AF3B-9E3A-E3794293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CBF6F5-1D14-4941-B286-FDF2F0155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D7C1FC-353A-EECB-B189-DE0E5F457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4F8D-AD18-4BDF-9DC8-4C84FAD9E66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A1E148-6887-AD8D-CDCD-8F28ADBAF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0F3DD7-35C2-B14D-8244-B61C34A0F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1631-9277-45BA-80FD-2E0CC7BD0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1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Layout" Target="../diagrams/layout5.xml"/><Relationship Id="rId18" Type="http://schemas.openxmlformats.org/officeDocument/2006/relationships/diagramData" Target="../diagrams/data6.xml"/><Relationship Id="rId26" Type="http://schemas.openxmlformats.org/officeDocument/2006/relationships/diagramQuickStyle" Target="../diagrams/quickStyle7.xml"/><Relationship Id="rId39" Type="http://schemas.microsoft.com/office/2007/relationships/diagramDrawing" Target="../diagrams/drawing5.xml"/><Relationship Id="rId3" Type="http://schemas.openxmlformats.org/officeDocument/2006/relationships/image" Target="../media/image8.jpeg"/><Relationship Id="rId21" Type="http://schemas.openxmlformats.org/officeDocument/2006/relationships/diagramColors" Target="../diagrams/colors6.xml"/><Relationship Id="rId34" Type="http://schemas.openxmlformats.org/officeDocument/2006/relationships/diagramLayout" Target="../diagrams/layout9.xml"/><Relationship Id="rId42" Type="http://schemas.microsoft.com/office/2007/relationships/diagramDrawing" Target="../diagrams/drawing7.xml"/><Relationship Id="rId7" Type="http://schemas.openxmlformats.org/officeDocument/2006/relationships/diagramColors" Target="../diagrams/colors3.xml"/><Relationship Id="rId12" Type="http://schemas.openxmlformats.org/officeDocument/2006/relationships/diagramData" Target="../diagrams/data5.xml"/><Relationship Id="rId17" Type="http://schemas.openxmlformats.org/officeDocument/2006/relationships/image" Target="../media/image10.jpeg"/><Relationship Id="rId25" Type="http://schemas.openxmlformats.org/officeDocument/2006/relationships/diagramLayout" Target="../diagrams/layout7.xml"/><Relationship Id="rId33" Type="http://schemas.openxmlformats.org/officeDocument/2006/relationships/diagramData" Target="../diagrams/data9.xml"/><Relationship Id="rId38" Type="http://schemas.microsoft.com/office/2007/relationships/diagramDrawing" Target="../diagrams/drawing4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jpeg"/><Relationship Id="rId20" Type="http://schemas.openxmlformats.org/officeDocument/2006/relationships/diagramQuickStyle" Target="../diagrams/quickStyle6.xml"/><Relationship Id="rId29" Type="http://schemas.openxmlformats.org/officeDocument/2006/relationships/diagramData" Target="../diagrams/data8.xml"/><Relationship Id="rId41" Type="http://schemas.microsoft.com/office/2007/relationships/diagramDrawing" Target="../diagrams/drawing8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37" Type="http://schemas.microsoft.com/office/2007/relationships/diagramDrawing" Target="../diagrams/drawing3.xml"/><Relationship Id="rId40" Type="http://schemas.microsoft.com/office/2007/relationships/diagramDrawing" Target="../diagrams/drawing6.xml"/><Relationship Id="rId5" Type="http://schemas.openxmlformats.org/officeDocument/2006/relationships/diagramLayout" Target="../diagrams/layout3.xml"/><Relationship Id="rId15" Type="http://schemas.openxmlformats.org/officeDocument/2006/relationships/diagramColors" Target="../diagrams/colors5.xml"/><Relationship Id="rId23" Type="http://schemas.openxmlformats.org/officeDocument/2006/relationships/image" Target="../media/image12.jpeg"/><Relationship Id="rId28" Type="http://schemas.openxmlformats.org/officeDocument/2006/relationships/image" Target="../media/image13.jpeg"/><Relationship Id="rId36" Type="http://schemas.openxmlformats.org/officeDocument/2006/relationships/diagramColors" Target="../diagrams/colors9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31" Type="http://schemas.openxmlformats.org/officeDocument/2006/relationships/diagramQuickStyle" Target="../diagrams/quickStyle8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11.jpeg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Relationship Id="rId35" Type="http://schemas.openxmlformats.org/officeDocument/2006/relationships/diagramQuickStyle" Target="../diagrams/quickStyle9.xml"/><Relationship Id="rId43" Type="http://schemas.microsoft.com/office/2007/relationships/diagramDrawing" Target="../diagrams/drawing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jpeg"/><Relationship Id="rId2" Type="http://schemas.openxmlformats.org/officeDocument/2006/relationships/vide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microsoft.com/office/2007/relationships/media" Target="../media/media1.mp4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2161" y="201057"/>
            <a:ext cx="38385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xmlns="" id="{89A5E49E-BF38-6AE6-89E1-89C3F1C4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597" y="154182"/>
            <a:ext cx="9826357" cy="1686047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УНК УМВД России по </a:t>
            </a:r>
            <a:br>
              <a:rPr lang="ru-RU" i="1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i="1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Оренбургской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CBA0E3-AB49-1A6D-66C4-9BF1F9E43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98" y="2046180"/>
            <a:ext cx="5370867" cy="4332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4817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2301">
        <p15:prstTrans prst="drape"/>
      </p:transition>
    </mc:Choice>
    <mc:Fallback>
      <p:transition spd="slow" advClick="0" advTm="12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9B6B10F-2D62-D2D6-4406-10A8018DC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3" t="6456" r="2791" b="2174"/>
          <a:stretch>
            <a:fillRect/>
          </a:stretch>
        </p:blipFill>
        <p:spPr>
          <a:xfrm>
            <a:off x="1635799" y="471638"/>
            <a:ext cx="9532478" cy="6266166"/>
          </a:xfrm>
          <a:custGeom>
            <a:avLst/>
            <a:gdLst>
              <a:gd name="connsiteX0" fmla="*/ 0 w 9532478"/>
              <a:gd name="connsiteY0" fmla="*/ 3279143 h 6266166"/>
              <a:gd name="connsiteX1" fmla="*/ 2051351 w 9532478"/>
              <a:gd name="connsiteY1" fmla="*/ 6266166 h 6266166"/>
              <a:gd name="connsiteX2" fmla="*/ 0 w 9532478"/>
              <a:gd name="connsiteY2" fmla="*/ 6266166 h 6266166"/>
              <a:gd name="connsiteX3" fmla="*/ 2409436 w 9532478"/>
              <a:gd name="connsiteY3" fmla="*/ 3225139 h 6266166"/>
              <a:gd name="connsiteX4" fmla="*/ 4460785 w 9532478"/>
              <a:gd name="connsiteY4" fmla="*/ 6212163 h 6266166"/>
              <a:gd name="connsiteX5" fmla="*/ 2409436 w 9532478"/>
              <a:gd name="connsiteY5" fmla="*/ 6212163 h 6266166"/>
              <a:gd name="connsiteX6" fmla="*/ 2544287 w 9532478"/>
              <a:gd name="connsiteY6" fmla="*/ 3225138 h 6266166"/>
              <a:gd name="connsiteX7" fmla="*/ 4595635 w 9532478"/>
              <a:gd name="connsiteY7" fmla="*/ 3225138 h 6266166"/>
              <a:gd name="connsiteX8" fmla="*/ 4595635 w 9532478"/>
              <a:gd name="connsiteY8" fmla="*/ 6212161 h 6266166"/>
              <a:gd name="connsiteX9" fmla="*/ 133156 w 9532478"/>
              <a:gd name="connsiteY9" fmla="*/ 3225138 h 6266166"/>
              <a:gd name="connsiteX10" fmla="*/ 2184506 w 9532478"/>
              <a:gd name="connsiteY10" fmla="*/ 3225138 h 6266166"/>
              <a:gd name="connsiteX11" fmla="*/ 2184506 w 9532478"/>
              <a:gd name="connsiteY11" fmla="*/ 6212161 h 6266166"/>
              <a:gd name="connsiteX12" fmla="*/ 4956870 w 9532478"/>
              <a:gd name="connsiteY12" fmla="*/ 3199269 h 6266166"/>
              <a:gd name="connsiteX13" fmla="*/ 7008220 w 9532478"/>
              <a:gd name="connsiteY13" fmla="*/ 3199269 h 6266166"/>
              <a:gd name="connsiteX14" fmla="*/ 7008220 w 9532478"/>
              <a:gd name="connsiteY14" fmla="*/ 6186292 h 6266166"/>
              <a:gd name="connsiteX15" fmla="*/ 7481127 w 9532478"/>
              <a:gd name="connsiteY15" fmla="*/ 3198910 h 6266166"/>
              <a:gd name="connsiteX16" fmla="*/ 9532477 w 9532478"/>
              <a:gd name="connsiteY16" fmla="*/ 3198910 h 6266166"/>
              <a:gd name="connsiteX17" fmla="*/ 9532477 w 9532478"/>
              <a:gd name="connsiteY17" fmla="*/ 6185933 h 6266166"/>
              <a:gd name="connsiteX18" fmla="*/ 7347969 w 9532478"/>
              <a:gd name="connsiteY18" fmla="*/ 3198910 h 6266166"/>
              <a:gd name="connsiteX19" fmla="*/ 9399320 w 9532478"/>
              <a:gd name="connsiteY19" fmla="*/ 6185933 h 6266166"/>
              <a:gd name="connsiteX20" fmla="*/ 7347969 w 9532478"/>
              <a:gd name="connsiteY20" fmla="*/ 6185933 h 6266166"/>
              <a:gd name="connsiteX21" fmla="*/ 4814637 w 9532478"/>
              <a:gd name="connsiteY21" fmla="*/ 3198910 h 6266166"/>
              <a:gd name="connsiteX22" fmla="*/ 6865987 w 9532478"/>
              <a:gd name="connsiteY22" fmla="*/ 6185933 h 6266166"/>
              <a:gd name="connsiteX23" fmla="*/ 4814637 w 9532478"/>
              <a:gd name="connsiteY23" fmla="*/ 6185933 h 6266166"/>
              <a:gd name="connsiteX24" fmla="*/ 0 w 9532478"/>
              <a:gd name="connsiteY24" fmla="*/ 80235 h 6266166"/>
              <a:gd name="connsiteX25" fmla="*/ 2051352 w 9532478"/>
              <a:gd name="connsiteY25" fmla="*/ 3067257 h 6266166"/>
              <a:gd name="connsiteX26" fmla="*/ 0 w 9532478"/>
              <a:gd name="connsiteY26" fmla="*/ 3067257 h 6266166"/>
              <a:gd name="connsiteX27" fmla="*/ 2409436 w 9532478"/>
              <a:gd name="connsiteY27" fmla="*/ 26230 h 6266166"/>
              <a:gd name="connsiteX28" fmla="*/ 4460786 w 9532478"/>
              <a:gd name="connsiteY28" fmla="*/ 3013253 h 6266166"/>
              <a:gd name="connsiteX29" fmla="*/ 2409436 w 9532478"/>
              <a:gd name="connsiteY29" fmla="*/ 3013253 h 6266166"/>
              <a:gd name="connsiteX30" fmla="*/ 133156 w 9532478"/>
              <a:gd name="connsiteY30" fmla="*/ 26230 h 6266166"/>
              <a:gd name="connsiteX31" fmla="*/ 2184507 w 9532478"/>
              <a:gd name="connsiteY31" fmla="*/ 26230 h 6266166"/>
              <a:gd name="connsiteX32" fmla="*/ 2184507 w 9532478"/>
              <a:gd name="connsiteY32" fmla="*/ 3013252 h 6266166"/>
              <a:gd name="connsiteX33" fmla="*/ 2544287 w 9532478"/>
              <a:gd name="connsiteY33" fmla="*/ 26229 h 6266166"/>
              <a:gd name="connsiteX34" fmla="*/ 4595637 w 9532478"/>
              <a:gd name="connsiteY34" fmla="*/ 26229 h 6266166"/>
              <a:gd name="connsiteX35" fmla="*/ 4595637 w 9532478"/>
              <a:gd name="connsiteY35" fmla="*/ 3013252 h 6266166"/>
              <a:gd name="connsiteX36" fmla="*/ 4956871 w 9532478"/>
              <a:gd name="connsiteY36" fmla="*/ 359 h 6266166"/>
              <a:gd name="connsiteX37" fmla="*/ 7008221 w 9532478"/>
              <a:gd name="connsiteY37" fmla="*/ 359 h 6266166"/>
              <a:gd name="connsiteX38" fmla="*/ 7008221 w 9532478"/>
              <a:gd name="connsiteY38" fmla="*/ 2987382 h 6266166"/>
              <a:gd name="connsiteX39" fmla="*/ 7481127 w 9532478"/>
              <a:gd name="connsiteY39" fmla="*/ 0 h 6266166"/>
              <a:gd name="connsiteX40" fmla="*/ 9532478 w 9532478"/>
              <a:gd name="connsiteY40" fmla="*/ 0 h 6266166"/>
              <a:gd name="connsiteX41" fmla="*/ 9532478 w 9532478"/>
              <a:gd name="connsiteY41" fmla="*/ 2987023 h 6266166"/>
              <a:gd name="connsiteX42" fmla="*/ 7347971 w 9532478"/>
              <a:gd name="connsiteY42" fmla="*/ 0 h 6266166"/>
              <a:gd name="connsiteX43" fmla="*/ 9399321 w 9532478"/>
              <a:gd name="connsiteY43" fmla="*/ 2987023 h 6266166"/>
              <a:gd name="connsiteX44" fmla="*/ 7347971 w 9532478"/>
              <a:gd name="connsiteY44" fmla="*/ 2987023 h 6266166"/>
              <a:gd name="connsiteX45" fmla="*/ 4814638 w 9532478"/>
              <a:gd name="connsiteY45" fmla="*/ 0 h 6266166"/>
              <a:gd name="connsiteX46" fmla="*/ 6865988 w 9532478"/>
              <a:gd name="connsiteY46" fmla="*/ 2987023 h 6266166"/>
              <a:gd name="connsiteX47" fmla="*/ 4814638 w 9532478"/>
              <a:gd name="connsiteY47" fmla="*/ 2987023 h 626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532478" h="6266166">
                <a:moveTo>
                  <a:pt x="0" y="3279143"/>
                </a:moveTo>
                <a:lnTo>
                  <a:pt x="2051351" y="6266166"/>
                </a:lnTo>
                <a:lnTo>
                  <a:pt x="0" y="6266166"/>
                </a:lnTo>
                <a:close/>
                <a:moveTo>
                  <a:pt x="2409436" y="3225139"/>
                </a:moveTo>
                <a:lnTo>
                  <a:pt x="4460785" y="6212163"/>
                </a:lnTo>
                <a:lnTo>
                  <a:pt x="2409436" y="6212163"/>
                </a:lnTo>
                <a:close/>
                <a:moveTo>
                  <a:pt x="2544287" y="3225138"/>
                </a:moveTo>
                <a:lnTo>
                  <a:pt x="4595635" y="3225138"/>
                </a:lnTo>
                <a:lnTo>
                  <a:pt x="4595635" y="6212161"/>
                </a:lnTo>
                <a:close/>
                <a:moveTo>
                  <a:pt x="133156" y="3225138"/>
                </a:moveTo>
                <a:lnTo>
                  <a:pt x="2184506" y="3225138"/>
                </a:lnTo>
                <a:lnTo>
                  <a:pt x="2184506" y="6212161"/>
                </a:lnTo>
                <a:close/>
                <a:moveTo>
                  <a:pt x="4956870" y="3199269"/>
                </a:moveTo>
                <a:lnTo>
                  <a:pt x="7008220" y="3199269"/>
                </a:lnTo>
                <a:lnTo>
                  <a:pt x="7008220" y="6186292"/>
                </a:lnTo>
                <a:close/>
                <a:moveTo>
                  <a:pt x="7481127" y="3198910"/>
                </a:moveTo>
                <a:lnTo>
                  <a:pt x="9532477" y="3198910"/>
                </a:lnTo>
                <a:lnTo>
                  <a:pt x="9532477" y="6185933"/>
                </a:lnTo>
                <a:close/>
                <a:moveTo>
                  <a:pt x="7347969" y="3198910"/>
                </a:moveTo>
                <a:lnTo>
                  <a:pt x="9399320" y="6185933"/>
                </a:lnTo>
                <a:lnTo>
                  <a:pt x="7347969" y="6185933"/>
                </a:lnTo>
                <a:close/>
                <a:moveTo>
                  <a:pt x="4814637" y="3198910"/>
                </a:moveTo>
                <a:lnTo>
                  <a:pt x="6865987" y="6185933"/>
                </a:lnTo>
                <a:lnTo>
                  <a:pt x="4814637" y="6185933"/>
                </a:lnTo>
                <a:close/>
                <a:moveTo>
                  <a:pt x="0" y="80235"/>
                </a:moveTo>
                <a:lnTo>
                  <a:pt x="2051352" y="3067257"/>
                </a:lnTo>
                <a:lnTo>
                  <a:pt x="0" y="3067257"/>
                </a:lnTo>
                <a:close/>
                <a:moveTo>
                  <a:pt x="2409436" y="26230"/>
                </a:moveTo>
                <a:lnTo>
                  <a:pt x="4460786" y="3013253"/>
                </a:lnTo>
                <a:lnTo>
                  <a:pt x="2409436" y="3013253"/>
                </a:lnTo>
                <a:close/>
                <a:moveTo>
                  <a:pt x="133156" y="26230"/>
                </a:moveTo>
                <a:lnTo>
                  <a:pt x="2184507" y="26230"/>
                </a:lnTo>
                <a:lnTo>
                  <a:pt x="2184507" y="3013252"/>
                </a:lnTo>
                <a:close/>
                <a:moveTo>
                  <a:pt x="2544287" y="26229"/>
                </a:moveTo>
                <a:lnTo>
                  <a:pt x="4595637" y="26229"/>
                </a:lnTo>
                <a:lnTo>
                  <a:pt x="4595637" y="3013252"/>
                </a:lnTo>
                <a:close/>
                <a:moveTo>
                  <a:pt x="4956871" y="359"/>
                </a:moveTo>
                <a:lnTo>
                  <a:pt x="7008221" y="359"/>
                </a:lnTo>
                <a:lnTo>
                  <a:pt x="7008221" y="2987382"/>
                </a:lnTo>
                <a:close/>
                <a:moveTo>
                  <a:pt x="7481127" y="0"/>
                </a:moveTo>
                <a:lnTo>
                  <a:pt x="9532478" y="0"/>
                </a:lnTo>
                <a:lnTo>
                  <a:pt x="9532478" y="2987023"/>
                </a:lnTo>
                <a:close/>
                <a:moveTo>
                  <a:pt x="7347971" y="0"/>
                </a:moveTo>
                <a:lnTo>
                  <a:pt x="9399321" y="2987023"/>
                </a:lnTo>
                <a:lnTo>
                  <a:pt x="7347971" y="2987023"/>
                </a:lnTo>
                <a:close/>
                <a:moveTo>
                  <a:pt x="4814638" y="0"/>
                </a:moveTo>
                <a:lnTo>
                  <a:pt x="6865988" y="2987023"/>
                </a:lnTo>
                <a:lnTo>
                  <a:pt x="4814638" y="2987023"/>
                </a:lnTo>
                <a:close/>
              </a:path>
            </a:pathLst>
          </a:custGeom>
        </p:spPr>
      </p:pic>
      <p:sp>
        <p:nvSpPr>
          <p:cNvPr id="35" name="Заголовок 5">
            <a:extLst>
              <a:ext uri="{FF2B5EF4-FFF2-40B4-BE49-F238E27FC236}">
                <a16:creationId xmlns:a16="http://schemas.microsoft.com/office/drawing/2014/main" xmlns="" id="{6BFF4EF8-16B0-47B4-1E25-90F856E71BF7}"/>
              </a:ext>
            </a:extLst>
          </p:cNvPr>
          <p:cNvSpPr txBox="1">
            <a:spLocks/>
          </p:cNvSpPr>
          <p:nvPr/>
        </p:nvSpPr>
        <p:spPr>
          <a:xfrm>
            <a:off x="1531690" y="3828616"/>
            <a:ext cx="9136310" cy="2341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xmlns="" id="{3B3E055B-9500-9897-51A8-82E4E6A976C4}"/>
              </a:ext>
            </a:extLst>
          </p:cNvPr>
          <p:cNvSpPr txBox="1">
            <a:spLocks/>
          </p:cNvSpPr>
          <p:nvPr/>
        </p:nvSpPr>
        <p:spPr>
          <a:xfrm>
            <a:off x="1635799" y="1422181"/>
            <a:ext cx="9136310" cy="649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МОЛОДЫЕ ЛЮДИ</a:t>
            </a: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xmlns="" id="{0C42BEB4-AC6C-AAD3-1E8F-26BE58C6FF88}"/>
              </a:ext>
            </a:extLst>
          </p:cNvPr>
          <p:cNvSpPr txBox="1">
            <a:spLocks/>
          </p:cNvSpPr>
          <p:nvPr/>
        </p:nvSpPr>
        <p:spPr>
          <a:xfrm>
            <a:off x="1635799" y="2300426"/>
            <a:ext cx="9136310" cy="649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>
                <a:ln w="1905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ВОЗРАСТЕ </a:t>
            </a:r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xmlns="" id="{255E19A7-722A-4E86-B651-401085876AED}"/>
              </a:ext>
            </a:extLst>
          </p:cNvPr>
          <p:cNvSpPr txBox="1">
            <a:spLocks/>
          </p:cNvSpPr>
          <p:nvPr/>
        </p:nvSpPr>
        <p:spPr>
          <a:xfrm>
            <a:off x="1589731" y="3225546"/>
            <a:ext cx="9136310" cy="649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 18 ЛЕТ</a:t>
            </a:r>
          </a:p>
        </p:txBody>
      </p:sp>
      <p:sp>
        <p:nvSpPr>
          <p:cNvPr id="5" name="Заголовок 5">
            <a:extLst>
              <a:ext uri="{FF2B5EF4-FFF2-40B4-BE49-F238E27FC236}">
                <a16:creationId xmlns:a16="http://schemas.microsoft.com/office/drawing/2014/main" xmlns="" id="{CAAEB27E-7451-5123-4F6A-A72ABC47A3D3}"/>
              </a:ext>
            </a:extLst>
          </p:cNvPr>
          <p:cNvSpPr txBox="1">
            <a:spLocks/>
          </p:cNvSpPr>
          <p:nvPr/>
        </p:nvSpPr>
        <p:spPr>
          <a:xfrm>
            <a:off x="2531916" y="4084760"/>
            <a:ext cx="7344076" cy="649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 АКТИВНОЙ ГРАЖДАНСКОЙ ПОЗИЦИЕЙ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398A9D8D-516D-20AF-8AAB-D76BBD232006}"/>
              </a:ext>
            </a:extLst>
          </p:cNvPr>
          <p:cNvSpPr txBox="1">
            <a:spLocks/>
          </p:cNvSpPr>
          <p:nvPr/>
        </p:nvSpPr>
        <p:spPr>
          <a:xfrm>
            <a:off x="1635799" y="342631"/>
            <a:ext cx="9136310" cy="649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УЧАСТНИКИ ПРОЕКТА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48985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495">
        <p15:prstTrans prst="drape"/>
      </p:transition>
    </mc:Choice>
    <mc:Fallback>
      <p:transition spd="slow" advClick="0" advTm="5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73443D4-5F61-B305-56CA-BDC7EE88B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895" y="-146539"/>
            <a:ext cx="9288105" cy="6870069"/>
          </a:xfrm>
          <a:prstGeom prst="rect">
            <a:avLst/>
          </a:prstGeom>
        </p:spPr>
      </p:pic>
      <p:sp>
        <p:nvSpPr>
          <p:cNvPr id="35" name="Заголовок 5">
            <a:extLst>
              <a:ext uri="{FF2B5EF4-FFF2-40B4-BE49-F238E27FC236}">
                <a16:creationId xmlns:a16="http://schemas.microsoft.com/office/drawing/2014/main" xmlns="" id="{6BFF4EF8-16B0-47B4-1E25-90F856E71BF7}"/>
              </a:ext>
            </a:extLst>
          </p:cNvPr>
          <p:cNvSpPr txBox="1">
            <a:spLocks/>
          </p:cNvSpPr>
          <p:nvPr/>
        </p:nvSpPr>
        <p:spPr>
          <a:xfrm>
            <a:off x="1531690" y="3828616"/>
            <a:ext cx="9136310" cy="79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xmlns="" id="{78EF73BA-A45B-15FA-931F-B7D478D0C8D5}"/>
              </a:ext>
            </a:extLst>
          </p:cNvPr>
          <p:cNvSpPr txBox="1">
            <a:spLocks/>
          </p:cNvSpPr>
          <p:nvPr/>
        </p:nvSpPr>
        <p:spPr>
          <a:xfrm>
            <a:off x="3368841" y="1222700"/>
            <a:ext cx="5062890" cy="119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направления работы проекта:</a:t>
            </a: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xmlns="" id="{87072E47-F5E4-4362-7F22-BA90C1C67F08}"/>
              </a:ext>
            </a:extLst>
          </p:cNvPr>
          <p:cNvSpPr txBox="1">
            <a:spLocks/>
          </p:cNvSpPr>
          <p:nvPr/>
        </p:nvSpPr>
        <p:spPr>
          <a:xfrm>
            <a:off x="2847472" y="2597499"/>
            <a:ext cx="5738263" cy="649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Мониторинг сети «Интернет» </a:t>
            </a:r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xmlns="" id="{9CEB2CD2-A00E-42E2-C1A1-2C75A0CED6CB}"/>
              </a:ext>
            </a:extLst>
          </p:cNvPr>
          <p:cNvSpPr txBox="1">
            <a:spLocks/>
          </p:cNvSpPr>
          <p:nvPr/>
        </p:nvSpPr>
        <p:spPr>
          <a:xfrm>
            <a:off x="2847472" y="3429000"/>
            <a:ext cx="5922611" cy="79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Выявление «трафаретной» рекламы наркотиков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03238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1690">
        <p15:prstTrans prst="drape"/>
      </p:transition>
    </mc:Choice>
    <mc:Fallback>
      <p:transition spd="slow" advClick="0" advTm="116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5">
            <a:extLst>
              <a:ext uri="{FF2B5EF4-FFF2-40B4-BE49-F238E27FC236}">
                <a16:creationId xmlns:a16="http://schemas.microsoft.com/office/drawing/2014/main" xmlns="" id="{6BFF4EF8-16B0-47B4-1E25-90F856E71BF7}"/>
              </a:ext>
            </a:extLst>
          </p:cNvPr>
          <p:cNvSpPr txBox="1">
            <a:spLocks/>
          </p:cNvSpPr>
          <p:nvPr/>
        </p:nvSpPr>
        <p:spPr>
          <a:xfrm>
            <a:off x="1531690" y="3828616"/>
            <a:ext cx="9136310" cy="79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43B9DB19-238B-1D5C-2F59-D21394444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05736585"/>
              </p:ext>
            </p:extLst>
          </p:nvPr>
        </p:nvGraphicFramePr>
        <p:xfrm>
          <a:off x="3564554" y="519083"/>
          <a:ext cx="7331243" cy="110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1C2437-59A7-54D1-C777-0998ECDB9C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23" y="169503"/>
            <a:ext cx="3329701" cy="651899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3D04DF4-B3A3-BD2A-EF03-51626A3D6AE1}"/>
              </a:ext>
            </a:extLst>
          </p:cNvPr>
          <p:cNvSpPr txBox="1">
            <a:spLocks/>
          </p:cNvSpPr>
          <p:nvPr/>
        </p:nvSpPr>
        <p:spPr>
          <a:xfrm>
            <a:off x="3737343" y="1651316"/>
            <a:ext cx="6417309" cy="324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выявление сайтов, сетевых страниц в</a:t>
            </a: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xmlns="" id="{F52A64FF-CADB-B6B9-6E80-5A0EEFA33699}"/>
              </a:ext>
            </a:extLst>
          </p:cNvPr>
          <p:cNvSpPr txBox="1">
            <a:spLocks/>
          </p:cNvSpPr>
          <p:nvPr/>
        </p:nvSpPr>
        <p:spPr>
          <a:xfrm>
            <a:off x="3689509" y="1924811"/>
            <a:ext cx="7090786" cy="488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социальных сетях, содержащих информацию</a:t>
            </a: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xmlns="" id="{A01CA406-06E6-B60B-57BC-4D97C61D3D95}"/>
              </a:ext>
            </a:extLst>
          </p:cNvPr>
          <p:cNvSpPr txBox="1">
            <a:spLocks/>
          </p:cNvSpPr>
          <p:nvPr/>
        </p:nvSpPr>
        <p:spPr>
          <a:xfrm>
            <a:off x="3689508" y="2348660"/>
            <a:ext cx="7331243" cy="419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 незаконной продаже, пропаганде, способах</a:t>
            </a:r>
          </a:p>
        </p:txBody>
      </p:sp>
      <p:sp>
        <p:nvSpPr>
          <p:cNvPr id="16" name="Заголовок 5">
            <a:extLst>
              <a:ext uri="{FF2B5EF4-FFF2-40B4-BE49-F238E27FC236}">
                <a16:creationId xmlns:a16="http://schemas.microsoft.com/office/drawing/2014/main" xmlns="" id="{1425E032-634F-E97C-111D-9298601D445E}"/>
              </a:ext>
            </a:extLst>
          </p:cNvPr>
          <p:cNvSpPr txBox="1">
            <a:spLocks/>
          </p:cNvSpPr>
          <p:nvPr/>
        </p:nvSpPr>
        <p:spPr>
          <a:xfrm>
            <a:off x="3667223" y="2687198"/>
            <a:ext cx="8094849" cy="574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методах разработки, изготовления и использования</a:t>
            </a:r>
          </a:p>
        </p:txBody>
      </p: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xmlns="" id="{3BDDB77E-7831-FC34-211A-2B9D5A2CD8D2}"/>
              </a:ext>
            </a:extLst>
          </p:cNvPr>
          <p:cNvSpPr txBox="1">
            <a:spLocks/>
          </p:cNvSpPr>
          <p:nvPr/>
        </p:nvSpPr>
        <p:spPr>
          <a:xfrm>
            <a:off x="3615889" y="3180420"/>
            <a:ext cx="7404862" cy="419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наркотических средств и психотропных веществ.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362" y="810911"/>
            <a:ext cx="2759028" cy="474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82861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5087">
        <p15:prstTrans prst="drape"/>
      </p:transition>
    </mc:Choice>
    <mc:Fallback>
      <p:transition spd="slow" advClick="0" advTm="15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5">
            <a:extLst>
              <a:ext uri="{FF2B5EF4-FFF2-40B4-BE49-F238E27FC236}">
                <a16:creationId xmlns:a16="http://schemas.microsoft.com/office/drawing/2014/main" xmlns="" id="{6BFF4EF8-16B0-47B4-1E25-90F856E71BF7}"/>
              </a:ext>
            </a:extLst>
          </p:cNvPr>
          <p:cNvSpPr txBox="1">
            <a:spLocks/>
          </p:cNvSpPr>
          <p:nvPr/>
        </p:nvSpPr>
        <p:spPr>
          <a:xfrm>
            <a:off x="1531690" y="3828616"/>
            <a:ext cx="9136310" cy="79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43B9DB19-238B-1D5C-2F59-D21394444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88595805"/>
              </p:ext>
            </p:extLst>
          </p:nvPr>
        </p:nvGraphicFramePr>
        <p:xfrm>
          <a:off x="257138" y="348237"/>
          <a:ext cx="7331243" cy="110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1C2437-59A7-54D1-C777-0998ECDB9C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4656" y="130636"/>
            <a:ext cx="3329701" cy="6518993"/>
          </a:xfrm>
          <a:prstGeom prst="rect">
            <a:avLst/>
          </a:prstGeom>
        </p:spPr>
      </p:pic>
      <p:sp>
        <p:nvSpPr>
          <p:cNvPr id="17" name="Заголовок 5">
            <a:extLst>
              <a:ext uri="{FF2B5EF4-FFF2-40B4-BE49-F238E27FC236}">
                <a16:creationId xmlns:a16="http://schemas.microsoft.com/office/drawing/2014/main" xmlns="" id="{3BDDB77E-7831-FC34-211A-2B9D5A2CD8D2}"/>
              </a:ext>
            </a:extLst>
          </p:cNvPr>
          <p:cNvSpPr txBox="1">
            <a:spLocks/>
          </p:cNvSpPr>
          <p:nvPr/>
        </p:nvSpPr>
        <p:spPr>
          <a:xfrm>
            <a:off x="308473" y="1867301"/>
            <a:ext cx="6275208" cy="1260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Последующая блокировка веб-ресурсов, содержащих противоправный контент на базе площадки «Роскомнадзор».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FF2F2A-526A-52DA-9DDB-38AB568F46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7865" y="762148"/>
            <a:ext cx="2695075" cy="3508407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9C192DDD-1D4E-50A1-F78D-E11CF00B7FFC}"/>
              </a:ext>
            </a:extLst>
          </p:cNvPr>
          <p:cNvSpPr/>
          <p:nvPr/>
        </p:nvSpPr>
        <p:spPr>
          <a:xfrm>
            <a:off x="308473" y="3128211"/>
            <a:ext cx="7593868" cy="211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32439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9834">
        <p15:prstTrans prst="drape"/>
      </p:transition>
    </mc:Choice>
    <mc:Fallback>
      <p:transition spd="slow" advClick="0" advTm="9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5">
            <a:extLst>
              <a:ext uri="{FF2B5EF4-FFF2-40B4-BE49-F238E27FC236}">
                <a16:creationId xmlns:a16="http://schemas.microsoft.com/office/drawing/2014/main" xmlns="" id="{6BFF4EF8-16B0-47B4-1E25-90F856E71BF7}"/>
              </a:ext>
            </a:extLst>
          </p:cNvPr>
          <p:cNvSpPr txBox="1">
            <a:spLocks/>
          </p:cNvSpPr>
          <p:nvPr/>
        </p:nvSpPr>
        <p:spPr>
          <a:xfrm>
            <a:off x="1531690" y="3828616"/>
            <a:ext cx="9136310" cy="79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214A70-C183-C2BB-2AB0-230B4FC9F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238" y="1487010"/>
            <a:ext cx="4967751" cy="5114193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6345B911-D12F-6D0C-9130-F7CEBD326C3B}"/>
              </a:ext>
            </a:extLst>
          </p:cNvPr>
          <p:cNvGraphicFramePr/>
          <p:nvPr/>
        </p:nvGraphicFramePr>
        <p:xfrm>
          <a:off x="282011" y="1725930"/>
          <a:ext cx="672084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87647BCE-2460-DD9F-B2F1-D6CCDB4AF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44749462"/>
              </p:ext>
            </p:extLst>
          </p:nvPr>
        </p:nvGraphicFramePr>
        <p:xfrm>
          <a:off x="471254" y="1920816"/>
          <a:ext cx="672084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E5C5E554-3FE7-600A-D57F-3C4F71DE9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390204"/>
              </p:ext>
            </p:extLst>
          </p:nvPr>
        </p:nvGraphicFramePr>
        <p:xfrm>
          <a:off x="816841" y="2131750"/>
          <a:ext cx="672084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EB7AEC-1B9D-C54C-7DA8-4EABDB5668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292" y="1348035"/>
            <a:ext cx="5261624" cy="54192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FAAF1D-AB07-E6DE-D96D-3E4F87F9BF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651" y="1246006"/>
            <a:ext cx="5534295" cy="559620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E496961B-B8F7-972B-756B-BA852AE07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64895390"/>
              </p:ext>
            </p:extLst>
          </p:nvPr>
        </p:nvGraphicFramePr>
        <p:xfrm>
          <a:off x="1018131" y="2342684"/>
          <a:ext cx="672084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25026F5-E40C-98DB-041B-3626BEF440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008" y="1310565"/>
            <a:ext cx="5286908" cy="53613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E314858-FC61-B97D-7B56-BE35624B3F2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372" y="1222278"/>
            <a:ext cx="5626100" cy="5600700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1196C40-0C1E-991F-C6E5-62859568A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51632665"/>
              </p:ext>
            </p:extLst>
          </p:nvPr>
        </p:nvGraphicFramePr>
        <p:xfrm>
          <a:off x="1298126" y="2586028"/>
          <a:ext cx="672084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39C5D0A-D805-3C1E-7871-BE25A1F3269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928" y="1310565"/>
            <a:ext cx="5562600" cy="5575300"/>
          </a:xfrm>
          <a:prstGeom prst="rect">
            <a:avLst/>
          </a:prstGeom>
        </p:spPr>
      </p:pic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43B9DB19-238B-1D5C-2F59-D2139444470E}"/>
              </a:ext>
            </a:extLst>
          </p:cNvPr>
          <p:cNvGraphicFramePr/>
          <p:nvPr/>
        </p:nvGraphicFramePr>
        <p:xfrm>
          <a:off x="2554568" y="268227"/>
          <a:ext cx="7331243" cy="110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55B8E2C7-474B-6E55-A510-21AF8BD9F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93456726"/>
              </p:ext>
            </p:extLst>
          </p:nvPr>
        </p:nvGraphicFramePr>
        <p:xfrm>
          <a:off x="1521050" y="2830082"/>
          <a:ext cx="6720840" cy="403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208633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49751">
        <p15:prstTrans prst="drape"/>
      </p:transition>
    </mc:Choice>
    <mc:Fallback>
      <p:transition spd="slow" advClick="0" advTm="49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6A5E9B-CD20-463C-C195-5519B245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374"/>
          </a:xfrm>
          <a:prstGeom prst="rect">
            <a:avLst/>
          </a:prstGeom>
          <a:gradFill flip="none" rotWithShape="1">
            <a:gsLst>
              <a:gs pos="61228">
                <a:srgbClr val="959595"/>
              </a:gs>
              <a:gs pos="0">
                <a:schemeClr val="accent3">
                  <a:lumMod val="40000"/>
                  <a:lumOff val="60000"/>
                </a:schemeClr>
              </a:gs>
              <a:gs pos="92896">
                <a:srgbClr val="8C8C8C"/>
              </a:gs>
              <a:gs pos="88000">
                <a:schemeClr val="accent3">
                  <a:lumMod val="95000"/>
                  <a:lumOff val="5000"/>
                </a:schemeClr>
              </a:gs>
              <a:gs pos="42064">
                <a:srgbClr val="ABABAB"/>
              </a:gs>
              <a:gs pos="92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  <p:sp>
        <p:nvSpPr>
          <p:cNvPr id="35" name="Заголовок 5">
            <a:extLst>
              <a:ext uri="{FF2B5EF4-FFF2-40B4-BE49-F238E27FC236}">
                <a16:creationId xmlns:a16="http://schemas.microsoft.com/office/drawing/2014/main" xmlns="" id="{6BFF4EF8-16B0-47B4-1E25-90F856E71BF7}"/>
              </a:ext>
            </a:extLst>
          </p:cNvPr>
          <p:cNvSpPr txBox="1">
            <a:spLocks/>
          </p:cNvSpPr>
          <p:nvPr/>
        </p:nvSpPr>
        <p:spPr>
          <a:xfrm>
            <a:off x="1531690" y="3828616"/>
            <a:ext cx="9136310" cy="79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43B9DB19-238B-1D5C-2F59-D21394444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18617787"/>
              </p:ext>
            </p:extLst>
          </p:nvPr>
        </p:nvGraphicFramePr>
        <p:xfrm>
          <a:off x="1607418" y="128149"/>
          <a:ext cx="7430703" cy="518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2117A34-690C-F3A1-7162-F385A7746D74}"/>
              </a:ext>
            </a:extLst>
          </p:cNvPr>
          <p:cNvSpPr txBox="1">
            <a:spLocks/>
          </p:cNvSpPr>
          <p:nvPr/>
        </p:nvSpPr>
        <p:spPr>
          <a:xfrm>
            <a:off x="52936" y="949014"/>
            <a:ext cx="5958039" cy="359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выявление наружной рекламы наркотиков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7C0B69BD-F2E5-B1C0-3E46-4002499A4EF2}"/>
              </a:ext>
            </a:extLst>
          </p:cNvPr>
          <p:cNvSpPr txBox="1">
            <a:spLocks/>
          </p:cNvSpPr>
          <p:nvPr/>
        </p:nvSpPr>
        <p:spPr>
          <a:xfrm>
            <a:off x="165495" y="1238220"/>
            <a:ext cx="5727035" cy="48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 фасадах зданий и сооружений города</a:t>
            </a: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xmlns="" id="{F6181BCB-1D88-EBA8-127F-2F3E5B24AB8D}"/>
              </a:ext>
            </a:extLst>
          </p:cNvPr>
          <p:cNvSpPr txBox="1">
            <a:spLocks/>
          </p:cNvSpPr>
          <p:nvPr/>
        </p:nvSpPr>
        <p:spPr>
          <a:xfrm>
            <a:off x="52936" y="1650785"/>
            <a:ext cx="6814688" cy="359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фотофиксация и отправка представителю УНК</a:t>
            </a: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xmlns="" id="{FC90344E-439B-D6FD-7FAE-55E1DBAD0312}"/>
              </a:ext>
            </a:extLst>
          </p:cNvPr>
          <p:cNvSpPr txBox="1">
            <a:spLocks/>
          </p:cNvSpPr>
          <p:nvPr/>
        </p:nvSpPr>
        <p:spPr>
          <a:xfrm>
            <a:off x="165495" y="2016679"/>
            <a:ext cx="6189048" cy="35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последующего уничтожения надписи.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51488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3294">
        <p15:prstTrans prst="drape"/>
      </p:transition>
    </mc:Choice>
    <mc:Fallback>
      <p:transition spd="slow" advClick="0" advTm="132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1FCEAF-51C5-55E4-B145-33C930E03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002" y="1491141"/>
            <a:ext cx="4751505" cy="3676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0-02-01-557bbe1efef5274022c4bc391f65353ff2cde12ac7325928b61aeede483d2de2_8afa111ba6f63f42">
            <a:hlinkClick r:id="" action="ppaction://media"/>
            <a:extLst>
              <a:ext uri="{FF2B5EF4-FFF2-40B4-BE49-F238E27FC236}">
                <a16:creationId xmlns:a16="http://schemas.microsoft.com/office/drawing/2014/main" xmlns="" id="{54005E07-3641-69EB-69CC-E06751DEA6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>
                  <p14:fade in="1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85447" y="1300818"/>
            <a:ext cx="3112419" cy="5228705"/>
          </a:xfrm>
          <a:prstGeom prst="rect">
            <a:avLst/>
          </a:prstGeom>
          <a:ln w="228600" cap="sq"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miter lim="800000"/>
          </a:ln>
          <a:effectLst>
            <a:outerShdw blurRad="177800" dist="127000" dir="96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extrusionH="38100">
            <a:extrusionClr>
              <a:srgbClr val="FFFFFF"/>
            </a:extrusionClr>
          </a:sp3d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xmlns="" id="{6AE88B43-5C65-499C-AADF-72776F09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280" y="650875"/>
            <a:ext cx="9136310" cy="649943"/>
          </a:xfrm>
        </p:spPr>
        <p:txBody>
          <a:bodyPr>
            <a:noAutofit/>
          </a:bodyPr>
          <a:lstStyle/>
          <a:p>
            <a:pPr algn="ctr"/>
            <a:r>
              <a:rPr lang="ru-RU" sz="3000" b="1" i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Совместные рейдовые мероприятия</a:t>
            </a:r>
            <a:r>
              <a:rPr lang="en-US" sz="3000" b="1" i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000" b="1" i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по выявлению и уничтожению надписей с рекламой наркотиков</a:t>
            </a:r>
            <a:r>
              <a:rPr lang="ru-RU" sz="3000" b="1" i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000" b="1" i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3000" b="1" i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06E88D-ECBB-1E2E-5B7B-DC70A93AA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93" y="1491141"/>
            <a:ext cx="4599829" cy="3449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49168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2327">
        <p15:prstTrans prst="drape"/>
      </p:transition>
    </mc:Choice>
    <mc:Fallback>
      <p:transition spd="slow" advClick="0" advTm="22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</p:bldLst>
  </p:timing>
  <p:extLst>
    <p:ext uri="{E180D4A7-C9FB-4DFB-919C-405C955672EB}">
      <p14:showEvtLst xmlns:p14="http://schemas.microsoft.com/office/powerpoint/2010/main" xmlns="">
        <p14:playEvt time="183" objId="7"/>
        <p14:stopEvt time="21868" objId="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DF0DF50-0D08-4758-0B02-47FE39C25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" t="16008" r="22259" b="8061"/>
          <a:stretch>
            <a:fillRect/>
          </a:stretch>
        </p:blipFill>
        <p:spPr>
          <a:xfrm>
            <a:off x="2223014" y="1015068"/>
            <a:ext cx="6977552" cy="5207318"/>
          </a:xfrm>
          <a:custGeom>
            <a:avLst/>
            <a:gdLst>
              <a:gd name="connsiteX0" fmla="*/ 4036915 w 6977552"/>
              <a:gd name="connsiteY0" fmla="*/ 4111040 h 5207318"/>
              <a:gd name="connsiteX1" fmla="*/ 4036915 w 6977552"/>
              <a:gd name="connsiteY1" fmla="*/ 4476466 h 5207318"/>
              <a:gd name="connsiteX2" fmla="*/ 4402341 w 6977552"/>
              <a:gd name="connsiteY2" fmla="*/ 4476466 h 5207318"/>
              <a:gd name="connsiteX3" fmla="*/ 4402341 w 6977552"/>
              <a:gd name="connsiteY3" fmla="*/ 4111040 h 5207318"/>
              <a:gd name="connsiteX4" fmla="*/ 3306064 w 6977552"/>
              <a:gd name="connsiteY4" fmla="*/ 4111040 h 5207318"/>
              <a:gd name="connsiteX5" fmla="*/ 3306064 w 6977552"/>
              <a:gd name="connsiteY5" fmla="*/ 4476466 h 5207318"/>
              <a:gd name="connsiteX6" fmla="*/ 3671489 w 6977552"/>
              <a:gd name="connsiteY6" fmla="*/ 4476466 h 5207318"/>
              <a:gd name="connsiteX7" fmla="*/ 3671489 w 6977552"/>
              <a:gd name="connsiteY7" fmla="*/ 4111040 h 5207318"/>
              <a:gd name="connsiteX8" fmla="*/ 2575212 w 6977552"/>
              <a:gd name="connsiteY8" fmla="*/ 4111040 h 5207318"/>
              <a:gd name="connsiteX9" fmla="*/ 2575212 w 6977552"/>
              <a:gd name="connsiteY9" fmla="*/ 4476466 h 5207318"/>
              <a:gd name="connsiteX10" fmla="*/ 2940638 w 6977552"/>
              <a:gd name="connsiteY10" fmla="*/ 4476466 h 5207318"/>
              <a:gd name="connsiteX11" fmla="*/ 2940638 w 6977552"/>
              <a:gd name="connsiteY11" fmla="*/ 4111040 h 5207318"/>
              <a:gd name="connsiteX12" fmla="*/ 4036915 w 6977552"/>
              <a:gd name="connsiteY12" fmla="*/ 3380189 h 5207318"/>
              <a:gd name="connsiteX13" fmla="*/ 4036915 w 6977552"/>
              <a:gd name="connsiteY13" fmla="*/ 3745615 h 5207318"/>
              <a:gd name="connsiteX14" fmla="*/ 4402341 w 6977552"/>
              <a:gd name="connsiteY14" fmla="*/ 3745615 h 5207318"/>
              <a:gd name="connsiteX15" fmla="*/ 4402341 w 6977552"/>
              <a:gd name="connsiteY15" fmla="*/ 3380189 h 5207318"/>
              <a:gd name="connsiteX16" fmla="*/ 3306064 w 6977552"/>
              <a:gd name="connsiteY16" fmla="*/ 3380189 h 5207318"/>
              <a:gd name="connsiteX17" fmla="*/ 3306064 w 6977552"/>
              <a:gd name="connsiteY17" fmla="*/ 3745615 h 5207318"/>
              <a:gd name="connsiteX18" fmla="*/ 3671489 w 6977552"/>
              <a:gd name="connsiteY18" fmla="*/ 3745615 h 5207318"/>
              <a:gd name="connsiteX19" fmla="*/ 3671489 w 6977552"/>
              <a:gd name="connsiteY19" fmla="*/ 3380189 h 5207318"/>
              <a:gd name="connsiteX20" fmla="*/ 2575212 w 6977552"/>
              <a:gd name="connsiteY20" fmla="*/ 3380189 h 5207318"/>
              <a:gd name="connsiteX21" fmla="*/ 2575212 w 6977552"/>
              <a:gd name="connsiteY21" fmla="*/ 3745615 h 5207318"/>
              <a:gd name="connsiteX22" fmla="*/ 2940638 w 6977552"/>
              <a:gd name="connsiteY22" fmla="*/ 3745615 h 5207318"/>
              <a:gd name="connsiteX23" fmla="*/ 2940638 w 6977552"/>
              <a:gd name="connsiteY23" fmla="*/ 3380189 h 5207318"/>
              <a:gd name="connsiteX24" fmla="*/ 4036915 w 6977552"/>
              <a:gd name="connsiteY24" fmla="*/ 2649337 h 5207318"/>
              <a:gd name="connsiteX25" fmla="*/ 4036915 w 6977552"/>
              <a:gd name="connsiteY25" fmla="*/ 3014763 h 5207318"/>
              <a:gd name="connsiteX26" fmla="*/ 4402341 w 6977552"/>
              <a:gd name="connsiteY26" fmla="*/ 3014763 h 5207318"/>
              <a:gd name="connsiteX27" fmla="*/ 4402341 w 6977552"/>
              <a:gd name="connsiteY27" fmla="*/ 2649337 h 5207318"/>
              <a:gd name="connsiteX28" fmla="*/ 3306064 w 6977552"/>
              <a:gd name="connsiteY28" fmla="*/ 2649337 h 5207318"/>
              <a:gd name="connsiteX29" fmla="*/ 3306064 w 6977552"/>
              <a:gd name="connsiteY29" fmla="*/ 3014763 h 5207318"/>
              <a:gd name="connsiteX30" fmla="*/ 3671489 w 6977552"/>
              <a:gd name="connsiteY30" fmla="*/ 3014763 h 5207318"/>
              <a:gd name="connsiteX31" fmla="*/ 3671489 w 6977552"/>
              <a:gd name="connsiteY31" fmla="*/ 2649337 h 5207318"/>
              <a:gd name="connsiteX32" fmla="*/ 2575212 w 6977552"/>
              <a:gd name="connsiteY32" fmla="*/ 2649337 h 5207318"/>
              <a:gd name="connsiteX33" fmla="*/ 2575212 w 6977552"/>
              <a:gd name="connsiteY33" fmla="*/ 3014763 h 5207318"/>
              <a:gd name="connsiteX34" fmla="*/ 2940638 w 6977552"/>
              <a:gd name="connsiteY34" fmla="*/ 3014763 h 5207318"/>
              <a:gd name="connsiteX35" fmla="*/ 2940638 w 6977552"/>
              <a:gd name="connsiteY35" fmla="*/ 2649337 h 5207318"/>
              <a:gd name="connsiteX36" fmla="*/ 2301143 w 6977552"/>
              <a:gd name="connsiteY36" fmla="*/ 1187634 h 5207318"/>
              <a:gd name="connsiteX37" fmla="*/ 2575212 w 6977552"/>
              <a:gd name="connsiteY37" fmla="*/ 1461703 h 5207318"/>
              <a:gd name="connsiteX38" fmla="*/ 2575212 w 6977552"/>
              <a:gd name="connsiteY38" fmla="*/ 1918486 h 5207318"/>
              <a:gd name="connsiteX39" fmla="*/ 4402341 w 6977552"/>
              <a:gd name="connsiteY39" fmla="*/ 1918486 h 5207318"/>
              <a:gd name="connsiteX40" fmla="*/ 4402341 w 6977552"/>
              <a:gd name="connsiteY40" fmla="*/ 1461703 h 5207318"/>
              <a:gd name="connsiteX41" fmla="*/ 4676410 w 6977552"/>
              <a:gd name="connsiteY41" fmla="*/ 1187634 h 5207318"/>
              <a:gd name="connsiteX42" fmla="*/ 4950480 w 6977552"/>
              <a:gd name="connsiteY42" fmla="*/ 1461703 h 5207318"/>
              <a:gd name="connsiteX43" fmla="*/ 4950480 w 6977552"/>
              <a:gd name="connsiteY43" fmla="*/ 2009842 h 5207318"/>
              <a:gd name="connsiteX44" fmla="*/ 6019350 w 6977552"/>
              <a:gd name="connsiteY44" fmla="*/ 3069577 h 5207318"/>
              <a:gd name="connsiteX45" fmla="*/ 6229470 w 6977552"/>
              <a:gd name="connsiteY45" fmla="*/ 3590309 h 5207318"/>
              <a:gd name="connsiteX46" fmla="*/ 6229470 w 6977552"/>
              <a:gd name="connsiteY46" fmla="*/ 5207318 h 5207318"/>
              <a:gd name="connsiteX47" fmla="*/ 748083 w 6977552"/>
              <a:gd name="connsiteY47" fmla="*/ 5207318 h 5207318"/>
              <a:gd name="connsiteX48" fmla="*/ 748083 w 6977552"/>
              <a:gd name="connsiteY48" fmla="*/ 3599444 h 5207318"/>
              <a:gd name="connsiteX49" fmla="*/ 958203 w 6977552"/>
              <a:gd name="connsiteY49" fmla="*/ 3078713 h 5207318"/>
              <a:gd name="connsiteX50" fmla="*/ 2027073 w 6977552"/>
              <a:gd name="connsiteY50" fmla="*/ 2009842 h 5207318"/>
              <a:gd name="connsiteX51" fmla="*/ 2027073 w 6977552"/>
              <a:gd name="connsiteY51" fmla="*/ 1461703 h 5207318"/>
              <a:gd name="connsiteX52" fmla="*/ 2301143 w 6977552"/>
              <a:gd name="connsiteY52" fmla="*/ 1187634 h 5207318"/>
              <a:gd name="connsiteX53" fmla="*/ 3488776 w 6977552"/>
              <a:gd name="connsiteY53" fmla="*/ 0 h 5207318"/>
              <a:gd name="connsiteX54" fmla="*/ 6795879 w 6977552"/>
              <a:gd name="connsiteY54" fmla="*/ 904429 h 5207318"/>
              <a:gd name="connsiteX55" fmla="*/ 6914643 w 6977552"/>
              <a:gd name="connsiteY55" fmla="*/ 1425161 h 5207318"/>
              <a:gd name="connsiteX56" fmla="*/ 6430454 w 6977552"/>
              <a:gd name="connsiteY56" fmla="*/ 2137741 h 5207318"/>
              <a:gd name="connsiteX57" fmla="*/ 5873179 w 6977552"/>
              <a:gd name="connsiteY57" fmla="*/ 2192555 h 5207318"/>
              <a:gd name="connsiteX58" fmla="*/ 5425533 w 6977552"/>
              <a:gd name="connsiteY58" fmla="*/ 1744908 h 5207318"/>
              <a:gd name="connsiteX59" fmla="*/ 5315905 w 6977552"/>
              <a:gd name="connsiteY59" fmla="*/ 1489110 h 5207318"/>
              <a:gd name="connsiteX60" fmla="*/ 5315905 w 6977552"/>
              <a:gd name="connsiteY60" fmla="*/ 1023192 h 5207318"/>
              <a:gd name="connsiteX61" fmla="*/ 3488776 w 6977552"/>
              <a:gd name="connsiteY61" fmla="*/ 721716 h 5207318"/>
              <a:gd name="connsiteX62" fmla="*/ 1661647 w 6977552"/>
              <a:gd name="connsiteY62" fmla="*/ 1023192 h 5207318"/>
              <a:gd name="connsiteX63" fmla="*/ 1661647 w 6977552"/>
              <a:gd name="connsiteY63" fmla="*/ 1489110 h 5207318"/>
              <a:gd name="connsiteX64" fmla="*/ 1552019 w 6977552"/>
              <a:gd name="connsiteY64" fmla="*/ 1744908 h 5207318"/>
              <a:gd name="connsiteX65" fmla="*/ 1104373 w 6977552"/>
              <a:gd name="connsiteY65" fmla="*/ 2192555 h 5207318"/>
              <a:gd name="connsiteX66" fmla="*/ 547098 w 6977552"/>
              <a:gd name="connsiteY66" fmla="*/ 2137741 h 5207318"/>
              <a:gd name="connsiteX67" fmla="*/ 62909 w 6977552"/>
              <a:gd name="connsiteY67" fmla="*/ 1425161 h 5207318"/>
              <a:gd name="connsiteX68" fmla="*/ 181673 w 6977552"/>
              <a:gd name="connsiteY68" fmla="*/ 904429 h 5207318"/>
              <a:gd name="connsiteX69" fmla="*/ 3488776 w 6977552"/>
              <a:gd name="connsiteY69" fmla="*/ 0 h 520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977552" h="5207318">
                <a:moveTo>
                  <a:pt x="4036915" y="4111040"/>
                </a:moveTo>
                <a:lnTo>
                  <a:pt x="4036915" y="4476466"/>
                </a:lnTo>
                <a:lnTo>
                  <a:pt x="4402341" y="4476466"/>
                </a:lnTo>
                <a:lnTo>
                  <a:pt x="4402341" y="4111040"/>
                </a:lnTo>
                <a:close/>
                <a:moveTo>
                  <a:pt x="3306064" y="4111040"/>
                </a:moveTo>
                <a:lnTo>
                  <a:pt x="3306064" y="4476466"/>
                </a:lnTo>
                <a:lnTo>
                  <a:pt x="3671489" y="4476466"/>
                </a:lnTo>
                <a:lnTo>
                  <a:pt x="3671489" y="4111040"/>
                </a:lnTo>
                <a:close/>
                <a:moveTo>
                  <a:pt x="2575212" y="4111040"/>
                </a:moveTo>
                <a:lnTo>
                  <a:pt x="2575212" y="4476466"/>
                </a:lnTo>
                <a:lnTo>
                  <a:pt x="2940638" y="4476466"/>
                </a:lnTo>
                <a:lnTo>
                  <a:pt x="2940638" y="4111040"/>
                </a:lnTo>
                <a:close/>
                <a:moveTo>
                  <a:pt x="4036915" y="3380189"/>
                </a:moveTo>
                <a:lnTo>
                  <a:pt x="4036915" y="3745615"/>
                </a:lnTo>
                <a:lnTo>
                  <a:pt x="4402341" y="3745615"/>
                </a:lnTo>
                <a:lnTo>
                  <a:pt x="4402341" y="3380189"/>
                </a:lnTo>
                <a:close/>
                <a:moveTo>
                  <a:pt x="3306064" y="3380189"/>
                </a:moveTo>
                <a:lnTo>
                  <a:pt x="3306064" y="3745615"/>
                </a:lnTo>
                <a:lnTo>
                  <a:pt x="3671489" y="3745615"/>
                </a:lnTo>
                <a:lnTo>
                  <a:pt x="3671489" y="3380189"/>
                </a:lnTo>
                <a:close/>
                <a:moveTo>
                  <a:pt x="2575212" y="3380189"/>
                </a:moveTo>
                <a:lnTo>
                  <a:pt x="2575212" y="3745615"/>
                </a:lnTo>
                <a:lnTo>
                  <a:pt x="2940638" y="3745615"/>
                </a:lnTo>
                <a:lnTo>
                  <a:pt x="2940638" y="3380189"/>
                </a:lnTo>
                <a:close/>
                <a:moveTo>
                  <a:pt x="4036915" y="2649337"/>
                </a:moveTo>
                <a:lnTo>
                  <a:pt x="4036915" y="3014763"/>
                </a:lnTo>
                <a:lnTo>
                  <a:pt x="4402341" y="3014763"/>
                </a:lnTo>
                <a:lnTo>
                  <a:pt x="4402341" y="2649337"/>
                </a:lnTo>
                <a:close/>
                <a:moveTo>
                  <a:pt x="3306064" y="2649337"/>
                </a:moveTo>
                <a:lnTo>
                  <a:pt x="3306064" y="3014763"/>
                </a:lnTo>
                <a:lnTo>
                  <a:pt x="3671489" y="3014763"/>
                </a:lnTo>
                <a:lnTo>
                  <a:pt x="3671489" y="2649337"/>
                </a:lnTo>
                <a:close/>
                <a:moveTo>
                  <a:pt x="2575212" y="2649337"/>
                </a:moveTo>
                <a:lnTo>
                  <a:pt x="2575212" y="3014763"/>
                </a:lnTo>
                <a:lnTo>
                  <a:pt x="2940638" y="3014763"/>
                </a:lnTo>
                <a:lnTo>
                  <a:pt x="2940638" y="2649337"/>
                </a:lnTo>
                <a:close/>
                <a:moveTo>
                  <a:pt x="2301143" y="1187634"/>
                </a:moveTo>
                <a:cubicBezTo>
                  <a:pt x="2456449" y="1187634"/>
                  <a:pt x="2575212" y="1306397"/>
                  <a:pt x="2575212" y="1461703"/>
                </a:cubicBezTo>
                <a:lnTo>
                  <a:pt x="2575212" y="1918486"/>
                </a:lnTo>
                <a:lnTo>
                  <a:pt x="4402341" y="1918486"/>
                </a:lnTo>
                <a:lnTo>
                  <a:pt x="4402341" y="1461703"/>
                </a:lnTo>
                <a:cubicBezTo>
                  <a:pt x="4402341" y="1306397"/>
                  <a:pt x="4521104" y="1187634"/>
                  <a:pt x="4676410" y="1187634"/>
                </a:cubicBezTo>
                <a:cubicBezTo>
                  <a:pt x="4831716" y="1187634"/>
                  <a:pt x="4950480" y="1306397"/>
                  <a:pt x="4950480" y="1461703"/>
                </a:cubicBezTo>
                <a:lnTo>
                  <a:pt x="4950480" y="2009842"/>
                </a:lnTo>
                <a:lnTo>
                  <a:pt x="6019350" y="3069577"/>
                </a:lnTo>
                <a:cubicBezTo>
                  <a:pt x="6156385" y="3206611"/>
                  <a:pt x="6229470" y="3398460"/>
                  <a:pt x="6229470" y="3590309"/>
                </a:cubicBezTo>
                <a:lnTo>
                  <a:pt x="6229470" y="5207318"/>
                </a:lnTo>
                <a:lnTo>
                  <a:pt x="748083" y="5207318"/>
                </a:lnTo>
                <a:lnTo>
                  <a:pt x="748083" y="3599444"/>
                </a:lnTo>
                <a:cubicBezTo>
                  <a:pt x="748083" y="3398460"/>
                  <a:pt x="821168" y="3215747"/>
                  <a:pt x="958203" y="3078713"/>
                </a:cubicBezTo>
                <a:lnTo>
                  <a:pt x="2027073" y="2009842"/>
                </a:lnTo>
                <a:lnTo>
                  <a:pt x="2027073" y="1461703"/>
                </a:lnTo>
                <a:cubicBezTo>
                  <a:pt x="2027073" y="1306397"/>
                  <a:pt x="2145837" y="1187634"/>
                  <a:pt x="2301143" y="1187634"/>
                </a:cubicBezTo>
                <a:close/>
                <a:moveTo>
                  <a:pt x="3488776" y="0"/>
                </a:moveTo>
                <a:cubicBezTo>
                  <a:pt x="4694681" y="0"/>
                  <a:pt x="5827501" y="328883"/>
                  <a:pt x="6795879" y="904429"/>
                </a:cubicBezTo>
                <a:cubicBezTo>
                  <a:pt x="6978592" y="1014057"/>
                  <a:pt x="7033407" y="1251583"/>
                  <a:pt x="6914643" y="1425161"/>
                </a:cubicBezTo>
                <a:lnTo>
                  <a:pt x="6430454" y="2137741"/>
                </a:lnTo>
                <a:cubicBezTo>
                  <a:pt x="6302555" y="2329590"/>
                  <a:pt x="6037621" y="2356996"/>
                  <a:pt x="5873179" y="2192555"/>
                </a:cubicBezTo>
                <a:lnTo>
                  <a:pt x="5425533" y="1744908"/>
                </a:lnTo>
                <a:cubicBezTo>
                  <a:pt x="5352448" y="1680959"/>
                  <a:pt x="5315905" y="1589602"/>
                  <a:pt x="5315905" y="1489110"/>
                </a:cubicBezTo>
                <a:lnTo>
                  <a:pt x="5315905" y="1023192"/>
                </a:lnTo>
                <a:cubicBezTo>
                  <a:pt x="4740360" y="831344"/>
                  <a:pt x="4128271" y="721716"/>
                  <a:pt x="3488776" y="721716"/>
                </a:cubicBezTo>
                <a:cubicBezTo>
                  <a:pt x="2849281" y="721716"/>
                  <a:pt x="2237193" y="831344"/>
                  <a:pt x="1661647" y="1023192"/>
                </a:cubicBezTo>
                <a:lnTo>
                  <a:pt x="1661647" y="1489110"/>
                </a:lnTo>
                <a:cubicBezTo>
                  <a:pt x="1661647" y="1580467"/>
                  <a:pt x="1625105" y="1671823"/>
                  <a:pt x="1552019" y="1744908"/>
                </a:cubicBezTo>
                <a:lnTo>
                  <a:pt x="1104373" y="2192555"/>
                </a:lnTo>
                <a:cubicBezTo>
                  <a:pt x="949067" y="2356996"/>
                  <a:pt x="674997" y="2329590"/>
                  <a:pt x="547098" y="2137741"/>
                </a:cubicBezTo>
                <a:lnTo>
                  <a:pt x="62909" y="1425161"/>
                </a:lnTo>
                <a:cubicBezTo>
                  <a:pt x="-55854" y="1251583"/>
                  <a:pt x="-1040" y="1014057"/>
                  <a:pt x="181673" y="904429"/>
                </a:cubicBezTo>
                <a:cubicBezTo>
                  <a:pt x="1150051" y="328883"/>
                  <a:pt x="2282871" y="0"/>
                  <a:pt x="3488776" y="0"/>
                </a:cubicBezTo>
                <a:close/>
              </a:path>
            </a:pathLst>
          </a:cu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xmlns="" id="{6AE88B43-5C65-499C-AADF-72776F09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90" y="365125"/>
            <a:ext cx="9136310" cy="6499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Контактная информация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xmlns="" id="{C413D1FC-41A0-6FBA-E91D-6151792B0403}"/>
              </a:ext>
            </a:extLst>
          </p:cNvPr>
          <p:cNvSpPr txBox="1">
            <a:spLocks/>
          </p:cNvSpPr>
          <p:nvPr/>
        </p:nvSpPr>
        <p:spPr>
          <a:xfrm>
            <a:off x="0" y="3114012"/>
            <a:ext cx="2733574" cy="1164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Тел.: 79-53-01</a:t>
            </a: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xmlns="" id="{325FC320-C75B-8368-F41C-798459835E31}"/>
              </a:ext>
            </a:extLst>
          </p:cNvPr>
          <p:cNvSpPr txBox="1">
            <a:spLocks/>
          </p:cNvSpPr>
          <p:nvPr/>
        </p:nvSpPr>
        <p:spPr>
          <a:xfrm>
            <a:off x="-1" y="5842932"/>
            <a:ext cx="4118919" cy="1164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i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Email</a:t>
            </a:r>
            <a:r>
              <a:rPr lang="ru-RU" sz="3000" b="1" i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/>
            <a:r>
              <a:rPr lang="en-US" sz="3000" b="1" i="1" dirty="0" err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unk</a:t>
            </a:r>
            <a:r>
              <a:rPr lang="ru-RU" sz="30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30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56@yandex.ru</a:t>
            </a:r>
            <a:endParaRPr lang="ru-RU" sz="30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D8B365-FBE0-4FD2-1FCF-8D53F1779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7201" y="2897542"/>
            <a:ext cx="2137080" cy="2137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74576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4665">
        <p15:prstTrans prst="drape"/>
      </p:transition>
    </mc:Choice>
    <mc:Fallback>
      <p:transition spd="slow" advClick="0" advTm="64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1.2|1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9|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|9.6|1|8.1|1.1|6.5|1.1|7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5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7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375</Words>
  <Application>Microsoft Office PowerPoint</Application>
  <PresentationFormat>Произвольный</PresentationFormat>
  <Paragraphs>34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УНК УМВД России по  Оренбургской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Совместные рейдовые мероприятия  по выявлению и уничтожению надписей с рекламой наркотиков </vt:lpstr>
      <vt:lpstr>Контактная информация: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«КИБЕРВОЛОНТЕР»</dc:title>
  <dc:creator>Геннадий</dc:creator>
  <cp:lastModifiedBy>Геннадий</cp:lastModifiedBy>
  <cp:revision>34</cp:revision>
  <dcterms:created xsi:type="dcterms:W3CDTF">2022-08-25T06:35:14Z</dcterms:created>
  <dcterms:modified xsi:type="dcterms:W3CDTF">2023-02-14T03:55:40Z</dcterms:modified>
</cp:coreProperties>
</file>